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1" r:id="rId6"/>
    <p:sldId id="269" r:id="rId7"/>
    <p:sldId id="262" r:id="rId8"/>
    <p:sldId id="271" r:id="rId9"/>
    <p:sldId id="263" r:id="rId10"/>
    <p:sldId id="257" r:id="rId11"/>
    <p:sldId id="259" r:id="rId12"/>
    <p:sldId id="272" r:id="rId13"/>
    <p:sldId id="273" r:id="rId14"/>
    <p:sldId id="260" r:id="rId15"/>
    <p:sldId id="264" r:id="rId16"/>
    <p:sldId id="275" r:id="rId17"/>
    <p:sldId id="274" r:id="rId18"/>
    <p:sldId id="276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4660"/>
  </p:normalViewPr>
  <p:slideViewPr>
    <p:cSldViewPr>
      <p:cViewPr varScale="1">
        <p:scale>
          <a:sx n="61" d="100"/>
          <a:sy n="61" d="100"/>
        </p:scale>
        <p:origin x="-7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83A3A86-8D18-454B-8B5F-A65A694A70C8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51D01F0-F7EF-431F-AFD6-7CB0EB795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685799"/>
          </a:xfrm>
        </p:spPr>
        <p:txBody>
          <a:bodyPr/>
          <a:lstStyle/>
          <a:p>
            <a:r>
              <a:rPr lang="en-US" u="sng" dirty="0" smtClean="0"/>
              <a:t>Worker Protection </a:t>
            </a:r>
            <a:r>
              <a:rPr lang="en-US" u="sng" dirty="0" smtClean="0"/>
              <a:t>Standard (</a:t>
            </a:r>
            <a:r>
              <a:rPr lang="en-US" u="sng" dirty="0" err="1" smtClean="0"/>
              <a:t>wps</a:t>
            </a:r>
            <a:r>
              <a:rPr lang="en-US" u="sng" dirty="0" smtClean="0"/>
              <a:t>)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7086600" cy="4114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Corbel" panose="020B0503020204020204" pitchFamily="34" charset="0"/>
              </a:rPr>
              <a:t>Laurie Rocco</a:t>
            </a:r>
          </a:p>
          <a:p>
            <a:r>
              <a:rPr lang="en-US" sz="2800" b="1" dirty="0" smtClean="0">
                <a:latin typeface="Corbel" panose="020B0503020204020204" pitchFamily="34" charset="0"/>
              </a:rPr>
              <a:t>WPS Coordinator</a:t>
            </a:r>
          </a:p>
          <a:p>
            <a:r>
              <a:rPr lang="en-US" sz="2800" b="1" dirty="0" smtClean="0">
                <a:latin typeface="Corbel" panose="020B0503020204020204" pitchFamily="34" charset="0"/>
              </a:rPr>
              <a:t>Pesticide Inspector</a:t>
            </a:r>
          </a:p>
          <a:p>
            <a:r>
              <a:rPr lang="en-US" sz="2800" b="1" dirty="0" smtClean="0">
                <a:latin typeface="Corbel" panose="020B0503020204020204" pitchFamily="34" charset="0"/>
              </a:rPr>
              <a:t>MDAR </a:t>
            </a:r>
          </a:p>
          <a:p>
            <a:r>
              <a:rPr lang="en-US" sz="2800" b="1" dirty="0" smtClean="0">
                <a:latin typeface="Corbel" panose="020B0503020204020204" pitchFamily="34" charset="0"/>
              </a:rPr>
              <a:t>617-438-0051</a:t>
            </a:r>
          </a:p>
          <a:p>
            <a:r>
              <a:rPr lang="en-US" sz="2800" b="1" dirty="0" smtClean="0">
                <a:latin typeface="Corbel" panose="020B0503020204020204" pitchFamily="34" charset="0"/>
              </a:rPr>
              <a:t>laurie.rocco@state.ma.us</a:t>
            </a:r>
            <a:endParaRPr lang="en-US" sz="2800" b="1" dirty="0">
              <a:latin typeface="Corbel" panose="020B0503020204020204" pitchFamily="34" charset="0"/>
            </a:endParaRPr>
          </a:p>
        </p:txBody>
      </p:sp>
      <p:pic>
        <p:nvPicPr>
          <p:cNvPr id="7171" name="Picture 3" descr="C:\Users\lrocco\AppData\Local\Microsoft\Windows\Temporary Internet Files\Content.IE5\MT47PIPZ\work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05000"/>
            <a:ext cx="2819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77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NEW Posting Requirements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039100" cy="5334000"/>
          </a:xfrm>
        </p:spPr>
        <p:txBody>
          <a:bodyPr>
            <a:normAutofit/>
          </a:bodyPr>
          <a:lstStyle/>
          <a:p>
            <a:pPr lvl="0"/>
            <a:endParaRPr lang="en-US" sz="2400" dirty="0"/>
          </a:p>
          <a:p>
            <a:r>
              <a:rPr lang="en-US" altLang="en-US" sz="2400" b="0" dirty="0">
                <a:latin typeface="Corbel" pitchFamily="34" charset="0"/>
              </a:rPr>
              <a:t>Outside applications: choose to either notify verbally or by posting signs</a:t>
            </a:r>
            <a:r>
              <a:rPr lang="en-US" altLang="en-US" sz="2400" b="0" dirty="0" smtClean="0">
                <a:latin typeface="Corbel" pitchFamily="34" charset="0"/>
              </a:rPr>
              <a:t>...</a:t>
            </a:r>
            <a:r>
              <a:rPr lang="en-US" altLang="en-US" sz="2400" b="0" dirty="0">
                <a:latin typeface="Corbel" pitchFamily="34" charset="0"/>
              </a:rPr>
              <a:t>UNLESS:</a:t>
            </a:r>
          </a:p>
          <a:p>
            <a:pPr lvl="1"/>
            <a:r>
              <a:rPr lang="en-US" altLang="en-US" sz="2000" dirty="0">
                <a:latin typeface="Corbel" pitchFamily="34" charset="0"/>
              </a:rPr>
              <a:t>Label states to do both</a:t>
            </a:r>
          </a:p>
          <a:p>
            <a:pPr lvl="1"/>
            <a:r>
              <a:rPr lang="en-US" altLang="en-US" sz="2000" dirty="0">
                <a:latin typeface="Corbel" pitchFamily="34" charset="0"/>
              </a:rPr>
              <a:t>If REI is 48 hours or more, MUST POST SIGNS</a:t>
            </a:r>
          </a:p>
          <a:p>
            <a:endParaRPr lang="en-US" altLang="en-US" sz="1000" dirty="0">
              <a:latin typeface="Corbel" pitchFamily="34" charset="0"/>
            </a:endParaRPr>
          </a:p>
          <a:p>
            <a:r>
              <a:rPr lang="en-US" altLang="en-US" sz="2400" b="0" dirty="0">
                <a:latin typeface="Corbel" pitchFamily="34" charset="0"/>
              </a:rPr>
              <a:t>Indoor applications: Must post signs on entrances to treated areas UNLESS:</a:t>
            </a:r>
          </a:p>
          <a:p>
            <a:pPr lvl="1"/>
            <a:r>
              <a:rPr lang="en-US" altLang="en-US" sz="2000" dirty="0">
                <a:latin typeface="Corbel" pitchFamily="34" charset="0"/>
              </a:rPr>
              <a:t>REI of 4 hours or less, you can verbally notify</a:t>
            </a:r>
          </a:p>
          <a:p>
            <a:pPr marL="0" lvl="0" indent="0">
              <a:spcBef>
                <a:spcPts val="0"/>
              </a:spcBef>
            </a:pPr>
            <a:endParaRPr lang="en-US" sz="1000" b="0" dirty="0" smtClean="0"/>
          </a:p>
          <a:p>
            <a:r>
              <a:rPr lang="en-US" sz="2400" b="0" dirty="0"/>
              <a:t>Post on the </a:t>
            </a:r>
            <a:r>
              <a:rPr lang="en-US" sz="2400" b="0" dirty="0">
                <a:solidFill>
                  <a:srgbClr val="000000"/>
                </a:solidFill>
              </a:rPr>
              <a:t>border of any </a:t>
            </a:r>
            <a:r>
              <a:rPr lang="en-US" sz="2400" b="0" dirty="0" smtClean="0"/>
              <a:t>Worker </a:t>
            </a:r>
          </a:p>
          <a:p>
            <a:r>
              <a:rPr lang="en-US" sz="2400" b="0" dirty="0" smtClean="0"/>
              <a:t>housing </a:t>
            </a:r>
            <a:r>
              <a:rPr lang="en-US" sz="2400" b="0" dirty="0"/>
              <a:t>within 100 feet </a:t>
            </a:r>
            <a:r>
              <a:rPr lang="en-US" sz="2400" b="0" dirty="0" smtClean="0"/>
              <a:t>of </a:t>
            </a:r>
            <a:r>
              <a:rPr lang="en-US" sz="2400" b="0" dirty="0"/>
              <a:t>the treated </a:t>
            </a:r>
            <a:r>
              <a:rPr lang="en-US" sz="2400" b="0" dirty="0" smtClean="0"/>
              <a:t>area</a:t>
            </a:r>
            <a:endParaRPr lang="en-US" sz="2400" b="0" dirty="0"/>
          </a:p>
          <a:p>
            <a:pPr marL="0" lvl="0" indent="0">
              <a:spcBef>
                <a:spcPts val="0"/>
              </a:spcBef>
            </a:pPr>
            <a:endParaRPr lang="en-US" sz="2400" b="0" kern="0" dirty="0">
              <a:solidFill>
                <a:sysClr val="windowText" lastClr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581400"/>
            <a:ext cx="3048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24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New Respirator Requirements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839499" cy="5181600"/>
          </a:xfrm>
        </p:spPr>
        <p:txBody>
          <a:bodyPr>
            <a:noAutofit/>
          </a:bodyPr>
          <a:lstStyle/>
          <a:p>
            <a:r>
              <a:rPr lang="en-US" sz="2400" b="0" dirty="0">
                <a:latin typeface="Corbel" panose="020B0503020204020204" pitchFamily="34" charset="0"/>
              </a:rPr>
              <a:t>If your facility applies pesticides that </a:t>
            </a:r>
            <a:r>
              <a:rPr lang="en-US" sz="2400" b="0" dirty="0">
                <a:latin typeface="Corbel" panose="020B0503020204020204" pitchFamily="34" charset="0"/>
              </a:rPr>
              <a:t> </a:t>
            </a:r>
            <a:r>
              <a:rPr lang="en-US" sz="2400" b="0" dirty="0" smtClean="0">
                <a:latin typeface="Corbel" panose="020B0503020204020204" pitchFamily="34" charset="0"/>
              </a:rPr>
              <a:t>REQUIRE </a:t>
            </a:r>
            <a:r>
              <a:rPr lang="en-US" sz="2400" b="0" dirty="0" smtClean="0">
                <a:latin typeface="Corbel" panose="020B0503020204020204" pitchFamily="34" charset="0"/>
              </a:rPr>
              <a:t>respirators you must have:</a:t>
            </a:r>
          </a:p>
          <a:p>
            <a:endParaRPr lang="en-US" sz="2400" b="0" dirty="0">
              <a:latin typeface="Corbel" panose="020B0503020204020204" pitchFamily="34" charset="0"/>
            </a:endParaRPr>
          </a:p>
          <a:p>
            <a:r>
              <a:rPr lang="en-US" sz="2400" b="0" dirty="0" smtClean="0">
                <a:latin typeface="Corbel" panose="020B0503020204020204" pitchFamily="34" charset="0"/>
              </a:rPr>
              <a:t>     Medical Evaluation</a:t>
            </a:r>
          </a:p>
          <a:p>
            <a:endParaRPr lang="en-US" sz="1000" b="0" dirty="0">
              <a:latin typeface="Corbel" panose="020B0503020204020204" pitchFamily="34" charset="0"/>
            </a:endParaRPr>
          </a:p>
          <a:p>
            <a:r>
              <a:rPr lang="en-US" sz="2400" b="0" dirty="0" smtClean="0">
                <a:latin typeface="Corbel" panose="020B0503020204020204" pitchFamily="34" charset="0"/>
              </a:rPr>
              <a:t>	Respirator Training</a:t>
            </a:r>
          </a:p>
          <a:p>
            <a:endParaRPr lang="en-US" sz="1000" b="0" dirty="0">
              <a:latin typeface="Corbel" panose="020B0503020204020204" pitchFamily="34" charset="0"/>
            </a:endParaRPr>
          </a:p>
          <a:p>
            <a:r>
              <a:rPr lang="en-US" sz="1000" b="0" dirty="0" smtClean="0">
                <a:latin typeface="Corbel" panose="020B0503020204020204" pitchFamily="34" charset="0"/>
              </a:rPr>
              <a:t>	</a:t>
            </a:r>
            <a:r>
              <a:rPr lang="en-US" sz="2400" b="0" dirty="0" smtClean="0">
                <a:latin typeface="Corbel" panose="020B0503020204020204" pitchFamily="34" charset="0"/>
              </a:rPr>
              <a:t>Fit Test </a:t>
            </a:r>
            <a:endParaRPr lang="en-US" sz="2400" b="0" dirty="0">
              <a:latin typeface="Corbel" panose="020B0503020204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495800" y="1828800"/>
            <a:ext cx="1121445" cy="1121758"/>
          </a:xfrm>
          <a:prstGeom prst="ellipse">
            <a:avLst/>
          </a:prstGeom>
          <a:blipFill rotWithShape="1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400051"/>
            <a:ext cx="1354137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7312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520940" cy="548640"/>
          </a:xfrm>
        </p:spPr>
        <p:txBody>
          <a:bodyPr/>
          <a:lstStyle/>
          <a:p>
            <a:pPr algn="ctr"/>
            <a:r>
              <a:rPr lang="en-US" u="sng" dirty="0" smtClean="0"/>
              <a:t>Medical EVALUATION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0628"/>
            <a:ext cx="7886700" cy="5223972"/>
          </a:xfrm>
        </p:spPr>
        <p:txBody>
          <a:bodyPr>
            <a:normAutofit/>
          </a:bodyPr>
          <a:lstStyle/>
          <a:p>
            <a:r>
              <a:rPr lang="en-US" sz="2400" b="0" dirty="0" smtClean="0">
                <a:latin typeface="Corbel" panose="020B0503020204020204" pitchFamily="34" charset="0"/>
              </a:rPr>
              <a:t>Needs to be done by Occupational Doctor</a:t>
            </a:r>
          </a:p>
          <a:p>
            <a:endParaRPr lang="en-US" sz="1000" b="0" dirty="0">
              <a:latin typeface="Corbel" panose="020B0503020204020204" pitchFamily="34" charset="0"/>
            </a:endParaRPr>
          </a:p>
          <a:p>
            <a:r>
              <a:rPr lang="en-US" sz="2400" b="0" dirty="0" smtClean="0">
                <a:latin typeface="Corbel" panose="020B0503020204020204" pitchFamily="34" charset="0"/>
              </a:rPr>
              <a:t>Only needs to be done one time:</a:t>
            </a:r>
          </a:p>
          <a:p>
            <a:r>
              <a:rPr lang="en-US" sz="2400" b="0" dirty="0">
                <a:latin typeface="Corbel" panose="020B0503020204020204" pitchFamily="34" charset="0"/>
              </a:rPr>
              <a:t> </a:t>
            </a:r>
            <a:r>
              <a:rPr lang="en-US" sz="2400" b="0" dirty="0" smtClean="0">
                <a:latin typeface="Corbel" panose="020B0503020204020204" pitchFamily="34" charset="0"/>
              </a:rPr>
              <a:t>   Unless health changes with handler</a:t>
            </a:r>
          </a:p>
          <a:p>
            <a:endParaRPr lang="en-US" sz="1000" b="0" dirty="0">
              <a:latin typeface="Corbel" panose="020B0503020204020204" pitchFamily="34" charset="0"/>
            </a:endParaRPr>
          </a:p>
          <a:p>
            <a:r>
              <a:rPr lang="en-US" sz="2400" b="0" dirty="0" smtClean="0">
                <a:latin typeface="Corbel" panose="020B0503020204020204" pitchFamily="34" charset="0"/>
              </a:rPr>
              <a:t>Specific Medical Evaluation form filled out prior</a:t>
            </a:r>
          </a:p>
          <a:p>
            <a:endParaRPr lang="en-US" sz="1000" b="0" dirty="0">
              <a:latin typeface="Corbel" panose="020B0503020204020204" pitchFamily="34" charset="0"/>
            </a:endParaRPr>
          </a:p>
          <a:p>
            <a:r>
              <a:rPr lang="en-US" sz="2400" b="0" dirty="0" smtClean="0">
                <a:latin typeface="Corbel" panose="020B0503020204020204" pitchFamily="34" charset="0"/>
              </a:rPr>
              <a:t>Retain copy of medical clearance letter from the doctor indefinitely</a:t>
            </a:r>
            <a:endParaRPr lang="en-US" sz="2400" b="0" dirty="0">
              <a:latin typeface="Corbel" panose="020B0503020204020204" pitchFamily="34" charset="0"/>
            </a:endParaRPr>
          </a:p>
        </p:txBody>
      </p:sp>
      <p:pic>
        <p:nvPicPr>
          <p:cNvPr id="1026" name="Picture 2" descr="C:\Users\lrocco\AppData\Local\Microsoft\Windows\Temporary Internet Files\Content.IE5\F38LT6X0\lgi01a2014040617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33400"/>
            <a:ext cx="2267913" cy="271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rocco\AppData\Local\Microsoft\Windows\Temporary Internet Files\Content.IE5\RQ98XUOI\63679_letter_lg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407" y="4419600"/>
            <a:ext cx="1903511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086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Respirator training and Fit test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520940" cy="5452572"/>
          </a:xfrm>
        </p:spPr>
        <p:txBody>
          <a:bodyPr>
            <a:normAutofit/>
          </a:bodyPr>
          <a:lstStyle/>
          <a:p>
            <a:pPr marL="457200" indent="-457200"/>
            <a:r>
              <a:rPr lang="en-US" altLang="en-US" sz="2800" b="0" dirty="0">
                <a:latin typeface="Corbel" panose="020B0503020204020204" pitchFamily="34" charset="0"/>
              </a:rPr>
              <a:t>Must be done ANNUALLY</a:t>
            </a:r>
          </a:p>
          <a:p>
            <a:pPr marL="457200" indent="-457200"/>
            <a:r>
              <a:rPr lang="en-US" altLang="en-US" sz="2800" b="0" dirty="0">
                <a:latin typeface="Corbel" panose="020B0503020204020204" pitchFamily="34" charset="0"/>
              </a:rPr>
              <a:t>Use Respirator specified on label </a:t>
            </a:r>
            <a:endParaRPr lang="en-US" altLang="en-US" sz="2800" b="0" dirty="0" smtClean="0">
              <a:latin typeface="Corbel" panose="020B0503020204020204" pitchFamily="34" charset="0"/>
            </a:endParaRPr>
          </a:p>
          <a:p>
            <a:pPr marL="457200" indent="-457200"/>
            <a:r>
              <a:rPr lang="en-US" altLang="en-US" sz="2800" b="0" dirty="0" smtClean="0">
                <a:latin typeface="Corbel" panose="020B0503020204020204" pitchFamily="34" charset="0"/>
              </a:rPr>
              <a:t>Follow respirator checklist</a:t>
            </a:r>
            <a:endParaRPr lang="en-US" altLang="en-US" sz="2800" b="0" dirty="0">
              <a:latin typeface="Corbel" panose="020B0503020204020204" pitchFamily="34" charset="0"/>
            </a:endParaRPr>
          </a:p>
          <a:p>
            <a:pPr marL="457200" indent="-457200"/>
            <a:r>
              <a:rPr lang="en-US" altLang="en-US" sz="2800" b="0" dirty="0">
                <a:latin typeface="Corbel" panose="020B0503020204020204" pitchFamily="34" charset="0"/>
              </a:rPr>
              <a:t>Follow Fit Test Procedures 29 CFR 1910.134 Appendix A of the OSHA </a:t>
            </a:r>
            <a:r>
              <a:rPr lang="en-US" altLang="en-US" sz="2800" b="0" dirty="0" err="1">
                <a:latin typeface="Corbel" panose="020B0503020204020204" pitchFamily="34" charset="0"/>
              </a:rPr>
              <a:t>regs</a:t>
            </a:r>
            <a:endParaRPr lang="en-US" altLang="en-US" sz="2800" b="0" dirty="0">
              <a:latin typeface="Corbel" panose="020B0503020204020204" pitchFamily="34" charset="0"/>
            </a:endParaRPr>
          </a:p>
          <a:p>
            <a:pPr marL="457200" indent="-457200"/>
            <a:r>
              <a:rPr lang="en-US" altLang="en-US" sz="2800" b="0" dirty="0">
                <a:latin typeface="Corbel" panose="020B0503020204020204" pitchFamily="34" charset="0"/>
              </a:rPr>
              <a:t>Fit test </a:t>
            </a:r>
            <a:r>
              <a:rPr lang="en-US" altLang="en-US" sz="2800" b="0" dirty="0" smtClean="0">
                <a:latin typeface="Corbel" panose="020B0503020204020204" pitchFamily="34" charset="0"/>
              </a:rPr>
              <a:t>and respirator training records must </a:t>
            </a:r>
            <a:r>
              <a:rPr lang="en-US" altLang="en-US" sz="2800" b="0" dirty="0">
                <a:latin typeface="Corbel" panose="020B0503020204020204" pitchFamily="34" charset="0"/>
              </a:rPr>
              <a:t>be kept for 2 (two) years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6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Decontamination Supplies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978140" cy="5410200"/>
          </a:xfrm>
        </p:spPr>
        <p:txBody>
          <a:bodyPr>
            <a:normAutofit/>
          </a:bodyPr>
          <a:lstStyle/>
          <a:p>
            <a:r>
              <a:rPr lang="en-US" altLang="en-US" sz="2400" b="0" dirty="0" smtClean="0">
                <a:latin typeface="Corbel" panose="020B0503020204020204" pitchFamily="34" charset="0"/>
              </a:rPr>
              <a:t>Running water, soap, single use towels, </a:t>
            </a:r>
            <a:r>
              <a:rPr lang="en-US" altLang="en-US" sz="2400" b="0" dirty="0" smtClean="0">
                <a:latin typeface="Corbel" panose="020B0503020204020204" pitchFamily="34" charset="0"/>
              </a:rPr>
              <a:t>change of clothes, Eye wash</a:t>
            </a:r>
          </a:p>
          <a:p>
            <a:r>
              <a:rPr lang="en-US" altLang="en-US" sz="2400" b="0" dirty="0" smtClean="0">
                <a:latin typeface="Corbel" panose="020B0503020204020204" pitchFamily="34" charset="0"/>
              </a:rPr>
              <a:t>In </a:t>
            </a:r>
            <a:r>
              <a:rPr lang="en-US" altLang="en-US" sz="2400" b="0" dirty="0">
                <a:latin typeface="Corbel" panose="020B0503020204020204" pitchFamily="34" charset="0"/>
              </a:rPr>
              <a:t>addition to the old requirements</a:t>
            </a:r>
            <a:r>
              <a:rPr lang="en-US" altLang="en-US" sz="2400" dirty="0" smtClean="0">
                <a:latin typeface="Corbel" panose="020B0503020204020204" pitchFamily="34" charset="0"/>
              </a:rPr>
              <a:t>:</a:t>
            </a:r>
          </a:p>
          <a:p>
            <a:endParaRPr lang="en-US" altLang="en-US" sz="1000" dirty="0">
              <a:latin typeface="Corbel" panose="020B0503020204020204" pitchFamily="34" charset="0"/>
            </a:endParaRPr>
          </a:p>
          <a:p>
            <a:r>
              <a:rPr lang="en-US" altLang="en-US" sz="2400" b="0" dirty="0">
                <a:latin typeface="Corbel" panose="020B0503020204020204" pitchFamily="34" charset="0"/>
              </a:rPr>
              <a:t>Additional Safety Poster must be </a:t>
            </a:r>
            <a:r>
              <a:rPr lang="en-US" altLang="en-US" sz="2400" b="0" dirty="0" smtClean="0">
                <a:latin typeface="Corbel" panose="020B0503020204020204" pitchFamily="34" charset="0"/>
              </a:rPr>
              <a:t>posted</a:t>
            </a:r>
          </a:p>
          <a:p>
            <a:endParaRPr lang="en-US" altLang="en-US" sz="1000" dirty="0">
              <a:latin typeface="Corbel" panose="020B0503020204020204" pitchFamily="34" charset="0"/>
            </a:endParaRPr>
          </a:p>
          <a:p>
            <a:r>
              <a:rPr lang="en-US" altLang="en-US" sz="2400" b="0" dirty="0">
                <a:latin typeface="Corbel" panose="020B0503020204020204" pitchFamily="34" charset="0"/>
              </a:rPr>
              <a:t>Must have enough water for 15 min </a:t>
            </a:r>
            <a:r>
              <a:rPr lang="en-US" altLang="en-US" sz="2400" b="0" dirty="0" err="1">
                <a:latin typeface="Corbel" panose="020B0503020204020204" pitchFamily="34" charset="0"/>
              </a:rPr>
              <a:t>eyeflush</a:t>
            </a:r>
            <a:endParaRPr lang="en-US" altLang="en-US" sz="2400" b="0" dirty="0">
              <a:latin typeface="Corbel" panose="020B0503020204020204" pitchFamily="34" charset="0"/>
            </a:endParaRPr>
          </a:p>
          <a:p>
            <a:pPr lvl="1"/>
            <a:r>
              <a:rPr lang="en-US" altLang="en-US" sz="2400" dirty="0">
                <a:latin typeface="Corbel" panose="020B0503020204020204" pitchFamily="34" charset="0"/>
              </a:rPr>
              <a:t>0.4 gallons per minute for 15  minute or</a:t>
            </a:r>
          </a:p>
          <a:p>
            <a:pPr lvl="1"/>
            <a:r>
              <a:rPr lang="en-US" altLang="en-US" sz="2400" dirty="0">
                <a:latin typeface="Corbel" panose="020B0503020204020204" pitchFamily="34" charset="0"/>
              </a:rPr>
              <a:t>6 gallons at a gentle flow for 15 </a:t>
            </a:r>
            <a:r>
              <a:rPr lang="en-US" altLang="en-US" sz="2400" dirty="0" smtClean="0">
                <a:latin typeface="Corbel" panose="020B0503020204020204" pitchFamily="34" charset="0"/>
              </a:rPr>
              <a:t>min</a:t>
            </a:r>
          </a:p>
          <a:p>
            <a:pPr marL="0" lvl="1" indent="0">
              <a:buNone/>
            </a:pPr>
            <a:endParaRPr lang="en-US" altLang="en-US" sz="1000" dirty="0">
              <a:latin typeface="Corbel" panose="020B0503020204020204" pitchFamily="34" charset="0"/>
            </a:endParaRPr>
          </a:p>
          <a:p>
            <a:r>
              <a:rPr lang="en-US" altLang="en-US" sz="2400" b="0" dirty="0">
                <a:latin typeface="Corbel" panose="020B0503020204020204" pitchFamily="34" charset="0"/>
              </a:rPr>
              <a:t>Must have enough water for:</a:t>
            </a:r>
          </a:p>
          <a:p>
            <a:pPr lvl="1"/>
            <a:r>
              <a:rPr lang="en-US" altLang="en-US" sz="2400" dirty="0">
                <a:latin typeface="Corbel" panose="020B0503020204020204" pitchFamily="34" charset="0"/>
              </a:rPr>
              <a:t>1 gallon per worker</a:t>
            </a:r>
          </a:p>
          <a:p>
            <a:pPr lvl="1"/>
            <a:r>
              <a:rPr lang="en-US" altLang="en-US" sz="2400" dirty="0">
                <a:latin typeface="Corbel" panose="020B0503020204020204" pitchFamily="34" charset="0"/>
              </a:rPr>
              <a:t>3 gallon per early entry worker</a:t>
            </a:r>
          </a:p>
          <a:p>
            <a:pPr lvl="1"/>
            <a:r>
              <a:rPr lang="en-US" altLang="en-US" sz="2400" dirty="0">
                <a:latin typeface="Corbel" panose="020B0503020204020204" pitchFamily="34" charset="0"/>
              </a:rPr>
              <a:t>3 gallon per handler</a:t>
            </a:r>
          </a:p>
          <a:p>
            <a:endParaRPr lang="en-US" dirty="0">
              <a:latin typeface="Corbel" panose="020B0503020204020204" pitchFamily="34" charset="0"/>
            </a:endParaRPr>
          </a:p>
        </p:txBody>
      </p:sp>
      <p:pic>
        <p:nvPicPr>
          <p:cNvPr id="4099" name="Picture 3" descr="C:\Users\lrocco\AppData\Local\Microsoft\Windows\Temporary Internet Files\Content.IE5\7V6JP124\cheaper-than-dirt-collapsible-bottl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lrocco\AppData\Local\Microsoft\Windows\Temporary Internet Files\Content.IE5\2S4CS8XB\water_bottle-300x3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921" y="3276600"/>
            <a:ext cx="14287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lrocco\AppData\Local\Microsoft\Windows\Temporary Internet Files\Content.IE5\RQ98XUOI\1336367663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524000"/>
            <a:ext cx="1351571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029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20940" cy="548640"/>
          </a:xfrm>
        </p:spPr>
        <p:txBody>
          <a:bodyPr/>
          <a:lstStyle/>
          <a:p>
            <a:pPr algn="ctr"/>
            <a:r>
              <a:rPr lang="en-US" u="sng" dirty="0" smtClean="0"/>
              <a:t>Application exclusion zone (AEZ)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83" y="838200"/>
            <a:ext cx="8382000" cy="3579849"/>
          </a:xfrm>
        </p:spPr>
        <p:txBody>
          <a:bodyPr/>
          <a:lstStyle/>
          <a:p>
            <a:pPr marL="457200" indent="-457200" algn="ctr"/>
            <a:r>
              <a:rPr lang="en-US" altLang="en-US" sz="2000" u="sng" dirty="0">
                <a:latin typeface="Corbel" panose="020B0503020204020204" pitchFamily="34" charset="0"/>
              </a:rPr>
              <a:t>NOT IN EFFECT UNTIL 2018!!!!</a:t>
            </a:r>
            <a:endParaRPr lang="en-US" altLang="en-US" sz="2000" u="sng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marL="457200" indent="-457200"/>
            <a:r>
              <a:rPr lang="en-US" altLang="en-US" sz="2400" b="0" dirty="0">
                <a:latin typeface="Corbel" panose="020B0503020204020204" pitchFamily="34" charset="0"/>
              </a:rPr>
              <a:t>25-100 feet around the application equipment where no one is allowed in during the application</a:t>
            </a:r>
          </a:p>
          <a:p>
            <a:pPr marL="457200" indent="-457200"/>
            <a:r>
              <a:rPr lang="en-US" altLang="en-US" sz="2400" u="sng" dirty="0" smtClean="0">
                <a:latin typeface="Corbel" panose="020B0503020204020204" pitchFamily="34" charset="0"/>
              </a:rPr>
              <a:t>THIS IS A MOVING ZONE!!!!</a:t>
            </a:r>
            <a:endParaRPr lang="en-US" altLang="en-US" sz="2400" u="sng" dirty="0">
              <a:latin typeface="Corbel" panose="020B0503020204020204" pitchFamily="34" charset="0"/>
            </a:endParaRPr>
          </a:p>
          <a:p>
            <a:pPr marL="457200" indent="-457200"/>
            <a:r>
              <a:rPr lang="en-US" altLang="en-US" sz="2400" b="0" dirty="0">
                <a:latin typeface="Corbel" panose="020B0503020204020204" pitchFamily="34" charset="0"/>
              </a:rPr>
              <a:t>Extends beyond the boundaries of the farm and beyond </a:t>
            </a:r>
            <a:endParaRPr lang="en-US" altLang="en-US" sz="2400" b="0" dirty="0" smtClean="0">
              <a:latin typeface="Corbel" panose="020B0503020204020204" pitchFamily="34" charset="0"/>
            </a:endParaRPr>
          </a:p>
          <a:p>
            <a:pPr marL="457200" indent="-457200"/>
            <a:r>
              <a:rPr lang="en-US" altLang="en-US" sz="2400" b="0" dirty="0" smtClean="0">
                <a:latin typeface="Corbel" panose="020B0503020204020204" pitchFamily="34" charset="0"/>
              </a:rPr>
              <a:t>farm </a:t>
            </a:r>
            <a:r>
              <a:rPr lang="en-US" altLang="en-US" sz="2400" b="0" dirty="0">
                <a:latin typeface="Corbel" panose="020B0503020204020204" pitchFamily="34" charset="0"/>
              </a:rPr>
              <a:t>employees</a:t>
            </a:r>
          </a:p>
          <a:p>
            <a:pPr marL="457200" indent="-457200"/>
            <a:r>
              <a:rPr lang="en-US" altLang="en-US" sz="2400" b="0" dirty="0">
                <a:latin typeface="Corbel" panose="020B0503020204020204" pitchFamily="34" charset="0"/>
              </a:rPr>
              <a:t>If applicator sees someone within the AEZ, applicator must SUSPEND application.</a:t>
            </a:r>
          </a:p>
          <a:p>
            <a:pPr marL="457200" indent="-457200"/>
            <a:endParaRPr lang="en-US" altLang="en-US" dirty="0">
              <a:latin typeface="Corbel" pitchFamily="34" charset="0"/>
            </a:endParaRPr>
          </a:p>
          <a:p>
            <a:endParaRPr lang="en-US" sz="2400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22329" y="4114800"/>
            <a:ext cx="37338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209550" indent="-209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04875" indent="-1539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3" hangingPunct="1">
              <a:lnSpc>
                <a:spcPct val="90000"/>
              </a:lnSpc>
              <a:spcBef>
                <a:spcPts val="400"/>
              </a:spcBef>
              <a:buSzPct val="100000"/>
              <a:buFont typeface="Arial" charset="0"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Corbel" pitchFamily="34" charset="0"/>
              </a:rPr>
              <a:t>         </a:t>
            </a:r>
            <a:r>
              <a:rPr lang="en-US" altLang="en-US" sz="1600" b="1" u="sng" dirty="0" smtClean="0">
                <a:latin typeface="+mn-lt"/>
              </a:rPr>
              <a:t>100ft</a:t>
            </a:r>
          </a:p>
          <a:p>
            <a:pPr lvl="3" hangingPunct="1">
              <a:lnSpc>
                <a:spcPct val="90000"/>
              </a:lnSpc>
              <a:spcBef>
                <a:spcPts val="400"/>
              </a:spcBef>
              <a:buSzPct val="100000"/>
              <a:buFont typeface="Arial" charset="0"/>
              <a:buChar char="•"/>
            </a:pPr>
            <a:r>
              <a:rPr lang="en-US" altLang="en-US" sz="1600" dirty="0">
                <a:latin typeface="+mn-lt"/>
              </a:rPr>
              <a:t>Aerially</a:t>
            </a:r>
          </a:p>
          <a:p>
            <a:pPr lvl="3" hangingPunct="1">
              <a:lnSpc>
                <a:spcPct val="90000"/>
              </a:lnSpc>
              <a:spcBef>
                <a:spcPts val="400"/>
              </a:spcBef>
              <a:buSzPct val="100000"/>
              <a:buFont typeface="Arial" charset="0"/>
              <a:buChar char="•"/>
            </a:pPr>
            <a:r>
              <a:rPr lang="en-US" altLang="en-US" sz="1600" dirty="0" err="1" smtClean="0">
                <a:latin typeface="+mn-lt"/>
              </a:rPr>
              <a:t>Airblast</a:t>
            </a:r>
            <a:endParaRPr lang="en-US" altLang="en-US" sz="1600" dirty="0">
              <a:latin typeface="+mn-lt"/>
            </a:endParaRPr>
          </a:p>
          <a:p>
            <a:pPr lvl="3" hangingPunct="1">
              <a:lnSpc>
                <a:spcPct val="90000"/>
              </a:lnSpc>
              <a:spcBef>
                <a:spcPts val="400"/>
              </a:spcBef>
              <a:buSzPct val="100000"/>
              <a:buFont typeface="Arial" charset="0"/>
              <a:buChar char="•"/>
            </a:pPr>
            <a:r>
              <a:rPr lang="en-US" altLang="en-US" sz="1600" dirty="0">
                <a:latin typeface="+mn-lt"/>
              </a:rPr>
              <a:t>As a spray using a spray quality (droplet spectrum) of smaller than medium (diameter less than 294 microns)</a:t>
            </a:r>
          </a:p>
          <a:p>
            <a:pPr lvl="3" hangingPunct="1">
              <a:lnSpc>
                <a:spcPct val="90000"/>
              </a:lnSpc>
              <a:spcBef>
                <a:spcPts val="400"/>
              </a:spcBef>
              <a:buSzPct val="100000"/>
              <a:buFont typeface="Arial" charset="0"/>
              <a:buChar char="•"/>
            </a:pPr>
            <a:r>
              <a:rPr lang="en-US" altLang="en-US" sz="1600" dirty="0">
                <a:latin typeface="+mn-lt"/>
              </a:rPr>
              <a:t>Fumigant, Smoke, Mist or Fog</a:t>
            </a:r>
          </a:p>
          <a:p>
            <a:pPr lvl="3" hangingPunct="1">
              <a:lnSpc>
                <a:spcPct val="90000"/>
              </a:lnSpc>
              <a:spcBef>
                <a:spcPts val="400"/>
              </a:spcBef>
              <a:buSzPct val="100000"/>
              <a:buFont typeface="Arial" charset="0"/>
              <a:buChar char="•"/>
            </a:pPr>
            <a:endParaRPr lang="en-US" altLang="en-US" sz="1600" dirty="0">
              <a:solidFill>
                <a:srgbClr val="4D3E2F"/>
              </a:solidFill>
              <a:latin typeface="+mn-lt"/>
            </a:endParaRPr>
          </a:p>
          <a:p>
            <a:pPr lvl="3" hangingPunct="1">
              <a:lnSpc>
                <a:spcPct val="90000"/>
              </a:lnSpc>
              <a:spcBef>
                <a:spcPts val="400"/>
              </a:spcBef>
              <a:buSzPct val="100000"/>
              <a:buFont typeface="Arial" charset="0"/>
              <a:buChar char="•"/>
            </a:pPr>
            <a:endParaRPr lang="en-US" altLang="en-US" sz="1600" dirty="0">
              <a:solidFill>
                <a:srgbClr val="4D3E2F"/>
              </a:solidFill>
              <a:latin typeface="Corbel" pitchFamily="34" charset="0"/>
            </a:endParaRPr>
          </a:p>
          <a:p>
            <a:pPr hangingPunct="1">
              <a:lnSpc>
                <a:spcPct val="90000"/>
              </a:lnSpc>
              <a:spcBef>
                <a:spcPts val="1100"/>
              </a:spcBef>
              <a:buSzPct val="100000"/>
              <a:buFont typeface="Arial" charset="0"/>
              <a:buChar char="•"/>
            </a:pPr>
            <a:endParaRPr lang="en-US" altLang="en-US" sz="2200" dirty="0">
              <a:solidFill>
                <a:srgbClr val="4D3E2F"/>
              </a:solidFill>
              <a:latin typeface="Corbel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867113" y="4114800"/>
            <a:ext cx="3733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04875" indent="-1539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3" hangingPunct="1">
              <a:lnSpc>
                <a:spcPct val="90000"/>
              </a:lnSpc>
              <a:spcBef>
                <a:spcPts val="400"/>
              </a:spcBef>
              <a:buSzPct val="100000"/>
              <a:buFont typeface="Arial" charset="0"/>
              <a:buNone/>
            </a:pPr>
            <a:r>
              <a:rPr lang="en-US" altLang="en-US" sz="1600" b="1" u="sng" dirty="0">
                <a:latin typeface="+mn-lt"/>
              </a:rPr>
              <a:t>25ft</a:t>
            </a:r>
          </a:p>
          <a:p>
            <a:pPr lvl="3" hangingPunct="1">
              <a:lnSpc>
                <a:spcPct val="90000"/>
              </a:lnSpc>
              <a:spcBef>
                <a:spcPts val="400"/>
              </a:spcBef>
              <a:buSzPct val="100000"/>
              <a:buFont typeface="Arial" charset="0"/>
              <a:buChar char="•"/>
            </a:pPr>
            <a:r>
              <a:rPr lang="en-US" altLang="en-US" sz="1600" dirty="0" smtClean="0">
                <a:latin typeface="+mn-lt"/>
              </a:rPr>
              <a:t>sprayed </a:t>
            </a:r>
            <a:r>
              <a:rPr lang="en-US" altLang="en-US" sz="1600" dirty="0">
                <a:latin typeface="+mn-lt"/>
              </a:rPr>
              <a:t>at a height of greater than 12 inches from planting medium using a spray quality of medium or larger </a:t>
            </a:r>
          </a:p>
          <a:p>
            <a:pPr lvl="3" hangingPunct="1">
              <a:lnSpc>
                <a:spcPct val="90000"/>
              </a:lnSpc>
              <a:spcBef>
                <a:spcPts val="400"/>
              </a:spcBef>
              <a:buSzPct val="100000"/>
            </a:pPr>
            <a:endParaRPr lang="en-US" altLang="en-US" sz="2400" b="1" u="sng" dirty="0">
              <a:solidFill>
                <a:srgbClr val="4D3E2F"/>
              </a:solidFill>
              <a:latin typeface="Corbel" pitchFamily="34" charset="0"/>
            </a:endParaRPr>
          </a:p>
        </p:txBody>
      </p:sp>
      <p:pic>
        <p:nvPicPr>
          <p:cNvPr id="2050" name="Picture 2" descr="C:\Users\lrocco\AppData\Local\Microsoft\Windows\Temporary Internet Files\Content.IE5\K7TZBU61\11459151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013" y="5089902"/>
            <a:ext cx="1600199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74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Best Management practices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>
                <a:latin typeface="Corbel" pitchFamily="34" charset="0"/>
              </a:rPr>
              <a:t>Read your labels!</a:t>
            </a:r>
          </a:p>
          <a:p>
            <a:r>
              <a:rPr lang="en-US" altLang="en-US" sz="2800" dirty="0">
                <a:latin typeface="Corbel" pitchFamily="34" charset="0"/>
              </a:rPr>
              <a:t>Know your products!</a:t>
            </a:r>
          </a:p>
          <a:p>
            <a:r>
              <a:rPr lang="en-US" altLang="en-US" sz="2800" dirty="0">
                <a:latin typeface="Corbel" pitchFamily="34" charset="0"/>
              </a:rPr>
              <a:t>Be aware of the weather conditions</a:t>
            </a:r>
          </a:p>
          <a:p>
            <a:r>
              <a:rPr lang="en-US" altLang="en-US" sz="2800" dirty="0">
                <a:latin typeface="Corbel" pitchFamily="34" charset="0"/>
              </a:rPr>
              <a:t>Know basic bee biology</a:t>
            </a:r>
          </a:p>
          <a:p>
            <a:r>
              <a:rPr lang="en-US" altLang="en-US" sz="2800" dirty="0">
                <a:latin typeface="Corbel" pitchFamily="34" charset="0"/>
              </a:rPr>
              <a:t>Open line of vision</a:t>
            </a:r>
          </a:p>
          <a:p>
            <a:r>
              <a:rPr lang="en-US" altLang="en-US" sz="2800" dirty="0">
                <a:latin typeface="Corbel" pitchFamily="34" charset="0"/>
              </a:rPr>
              <a:t>Change the way you make applications</a:t>
            </a:r>
          </a:p>
          <a:p>
            <a:r>
              <a:rPr lang="en-US" altLang="en-US" sz="2800" dirty="0">
                <a:latin typeface="Corbel" pitchFamily="34" charset="0"/>
              </a:rPr>
              <a:t>		-Timing</a:t>
            </a:r>
          </a:p>
          <a:p>
            <a:r>
              <a:rPr lang="en-US" altLang="en-US" sz="2800" dirty="0">
                <a:latin typeface="Corbel" pitchFamily="34" charset="0"/>
              </a:rPr>
              <a:t>		-Application method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496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BEST MANAGEMENT PRACTICES </a:t>
            </a:r>
            <a:r>
              <a:rPr lang="en-US" u="sng" dirty="0" err="1" smtClean="0"/>
              <a:t>cONTINUED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153400" cy="5376372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Contact abutters prior to application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Walk around property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Know your property lines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Provide any additional info if requested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Do not spray when windy or gusty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Use proper methods and equipment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Spray into the property 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Spotter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Know your sensitive areas</a:t>
            </a:r>
          </a:p>
          <a:p>
            <a:endParaRPr lang="en-US" sz="2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53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STORAGE</a:t>
            </a:r>
            <a:endParaRPr lang="en-US" u="sng" dirty="0"/>
          </a:p>
        </p:txBody>
      </p:sp>
      <p:pic>
        <p:nvPicPr>
          <p:cNvPr id="4" name="Picture 7" descr="http://images.mysafetysign.com/img/lg/S/pesticide-storage-area-danger-sign-s-2859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72321"/>
            <a:ext cx="3733805" cy="3215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" y="1371600"/>
            <a:ext cx="6400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Solids over liquids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Secondary Containment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Metal vs. Wooden Shelves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Inventory Sheet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Labels and MSDS binder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Spill Kit</a:t>
            </a:r>
          </a:p>
          <a:p>
            <a:r>
              <a:rPr lang="en-US" altLang="en-US" sz="2800" dirty="0">
                <a:latin typeface="Corbel" pitchFamily="34" charset="0"/>
                <a:cs typeface="Times New Roman" pitchFamily="18" charset="0"/>
              </a:rPr>
              <a:t>Ventilation</a:t>
            </a:r>
          </a:p>
        </p:txBody>
      </p:sp>
    </p:spTree>
    <p:extLst>
      <p:ext uri="{BB962C8B-B14F-4D97-AF65-F5344CB8AC3E}">
        <p14:creationId xmlns:p14="http://schemas.microsoft.com/office/powerpoint/2010/main" val="574228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 dirty="0" smtClean="0"/>
              <a:t>Questions???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520940" cy="3579849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rbel" panose="020B0503020204020204" pitchFamily="34" charset="0"/>
              </a:rPr>
              <a:t>Laurie Rocco</a:t>
            </a:r>
          </a:p>
          <a:p>
            <a:r>
              <a:rPr lang="en-US" sz="2800" dirty="0" smtClean="0">
                <a:latin typeface="Corbel" panose="020B0503020204020204" pitchFamily="34" charset="0"/>
              </a:rPr>
              <a:t>Worker Protection Standard Coordinator</a:t>
            </a:r>
          </a:p>
          <a:p>
            <a:r>
              <a:rPr lang="en-US" sz="2800" dirty="0" smtClean="0">
                <a:latin typeface="Corbel" panose="020B0503020204020204" pitchFamily="34" charset="0"/>
              </a:rPr>
              <a:t>Pesticide Inspector</a:t>
            </a:r>
          </a:p>
          <a:p>
            <a:r>
              <a:rPr lang="en-US" sz="2800" dirty="0" smtClean="0">
                <a:latin typeface="Corbel" panose="020B0503020204020204" pitchFamily="34" charset="0"/>
              </a:rPr>
              <a:t>MDAR</a:t>
            </a:r>
          </a:p>
          <a:p>
            <a:r>
              <a:rPr lang="en-US" sz="2800" dirty="0" smtClean="0">
                <a:latin typeface="Corbel" panose="020B0503020204020204" pitchFamily="34" charset="0"/>
              </a:rPr>
              <a:t>251 Causeway St</a:t>
            </a:r>
          </a:p>
          <a:p>
            <a:r>
              <a:rPr lang="en-US" sz="2800" dirty="0" smtClean="0">
                <a:latin typeface="Corbel" panose="020B0503020204020204" pitchFamily="34" charset="0"/>
              </a:rPr>
              <a:t>Suite 500 </a:t>
            </a:r>
          </a:p>
          <a:p>
            <a:r>
              <a:rPr lang="en-US" sz="2800" dirty="0" smtClean="0">
                <a:latin typeface="Corbel" panose="020B0503020204020204" pitchFamily="34" charset="0"/>
              </a:rPr>
              <a:t>Boston, MA 02114</a:t>
            </a:r>
          </a:p>
          <a:p>
            <a:r>
              <a:rPr lang="en-US" sz="2800" dirty="0" smtClean="0">
                <a:latin typeface="Corbel" panose="020B0503020204020204" pitchFamily="34" charset="0"/>
              </a:rPr>
              <a:t>(617) 438-0051</a:t>
            </a:r>
          </a:p>
          <a:p>
            <a:r>
              <a:rPr lang="en-US" sz="2800" dirty="0" smtClean="0">
                <a:latin typeface="Corbel" panose="020B0503020204020204" pitchFamily="34" charset="0"/>
              </a:rPr>
              <a:t>laurie.rocco@state.ma.us</a:t>
            </a:r>
            <a:endParaRPr lang="en-US" sz="2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1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Worker Protection Standard</a:t>
            </a:r>
            <a:endParaRPr lang="en-US" u="sng" dirty="0"/>
          </a:p>
        </p:txBody>
      </p:sp>
      <p:sp>
        <p:nvSpPr>
          <p:cNvPr id="3" name="Rectangle 2"/>
          <p:cNvSpPr/>
          <p:nvPr/>
        </p:nvSpPr>
        <p:spPr>
          <a:xfrm>
            <a:off x="762000" y="1295400"/>
            <a:ext cx="6096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latin typeface="Corbel" panose="020B0503020204020204" pitchFamily="34" charset="0"/>
              </a:rPr>
              <a:t>Federal Rule passed in the 90’s</a:t>
            </a:r>
          </a:p>
          <a:p>
            <a:endParaRPr lang="en-US" altLang="en-US" sz="2800" dirty="0">
              <a:latin typeface="Corbel" panose="020B0503020204020204" pitchFamily="34" charset="0"/>
            </a:endParaRPr>
          </a:p>
          <a:p>
            <a:r>
              <a:rPr lang="en-US" altLang="en-US" sz="2800" dirty="0">
                <a:latin typeface="Corbel" panose="020B0503020204020204" pitchFamily="34" charset="0"/>
              </a:rPr>
              <a:t>Rule to protect workers/handlers on Ag establishments</a:t>
            </a:r>
          </a:p>
          <a:p>
            <a:endParaRPr lang="en-US" altLang="en-US" sz="2800" dirty="0">
              <a:latin typeface="Corbel" panose="020B0503020204020204" pitchFamily="34" charset="0"/>
            </a:endParaRPr>
          </a:p>
          <a:p>
            <a:r>
              <a:rPr lang="en-US" altLang="en-US" sz="2800" dirty="0">
                <a:latin typeface="Corbel" panose="020B0503020204020204" pitchFamily="34" charset="0"/>
              </a:rPr>
              <a:t>Pesticide Labels indicate that you must follow WPS, which then makes it LAW</a:t>
            </a:r>
          </a:p>
        </p:txBody>
      </p:sp>
    </p:spTree>
    <p:extLst>
      <p:ext uri="{BB962C8B-B14F-4D97-AF65-F5344CB8AC3E}">
        <p14:creationId xmlns:p14="http://schemas.microsoft.com/office/powerpoint/2010/main" val="294796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447" y="381000"/>
            <a:ext cx="7520940" cy="548640"/>
          </a:xfrm>
        </p:spPr>
        <p:txBody>
          <a:bodyPr/>
          <a:lstStyle/>
          <a:p>
            <a:pPr algn="ctr"/>
            <a:r>
              <a:rPr lang="en-US" u="sng" dirty="0" smtClean="0"/>
              <a:t>WPS Changes Timeline</a:t>
            </a:r>
            <a:endParaRPr lang="en-US" u="sng" dirty="0"/>
          </a:p>
        </p:txBody>
      </p:sp>
      <p:sp>
        <p:nvSpPr>
          <p:cNvPr id="3" name="Rectangle 2"/>
          <p:cNvSpPr/>
          <p:nvPr/>
        </p:nvSpPr>
        <p:spPr>
          <a:xfrm>
            <a:off x="838200" y="1336754"/>
            <a:ext cx="7467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latin typeface="Corbel" pitchFamily="34" charset="0"/>
              </a:rPr>
              <a:t>2015: Changes and updates made and passed</a:t>
            </a:r>
          </a:p>
          <a:p>
            <a:endParaRPr lang="en-US" altLang="en-US" sz="2800" dirty="0">
              <a:latin typeface="Corbel" pitchFamily="34" charset="0"/>
            </a:endParaRPr>
          </a:p>
          <a:p>
            <a:r>
              <a:rPr lang="en-US" altLang="en-US" sz="2800" dirty="0">
                <a:latin typeface="Corbel" pitchFamily="34" charset="0"/>
              </a:rPr>
              <a:t>2016: Compliance  assistance with growers</a:t>
            </a:r>
          </a:p>
          <a:p>
            <a:endParaRPr lang="en-US" altLang="en-US" sz="2800" dirty="0">
              <a:latin typeface="Corbel" pitchFamily="34" charset="0"/>
            </a:endParaRPr>
          </a:p>
          <a:p>
            <a:r>
              <a:rPr lang="en-US" altLang="en-US" sz="2800" dirty="0">
                <a:latin typeface="Corbel" pitchFamily="34" charset="0"/>
              </a:rPr>
              <a:t>2017: Most of changes/updates are in effect</a:t>
            </a:r>
          </a:p>
          <a:p>
            <a:endParaRPr lang="en-US" altLang="en-US" sz="2800" dirty="0">
              <a:latin typeface="Corbel" pitchFamily="34" charset="0"/>
            </a:endParaRPr>
          </a:p>
          <a:p>
            <a:r>
              <a:rPr lang="en-US" altLang="en-US" sz="2800" dirty="0">
                <a:latin typeface="Corbel" pitchFamily="34" charset="0"/>
              </a:rPr>
              <a:t>2018: All of the changes/updates are in effect</a:t>
            </a:r>
          </a:p>
        </p:txBody>
      </p:sp>
    </p:spTree>
    <p:extLst>
      <p:ext uri="{BB962C8B-B14F-4D97-AF65-F5344CB8AC3E}">
        <p14:creationId xmlns:p14="http://schemas.microsoft.com/office/powerpoint/2010/main" val="396840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When does </a:t>
            </a:r>
            <a:r>
              <a:rPr lang="en-US" u="sng" dirty="0" err="1" smtClean="0"/>
              <a:t>wps</a:t>
            </a:r>
            <a:r>
              <a:rPr lang="en-US" u="sng" dirty="0" smtClean="0"/>
              <a:t> kick in???</a:t>
            </a:r>
            <a:endParaRPr lang="en-US" u="sng" dirty="0"/>
          </a:p>
        </p:txBody>
      </p:sp>
      <p:sp>
        <p:nvSpPr>
          <p:cNvPr id="3" name="Rectangle 2"/>
          <p:cNvSpPr/>
          <p:nvPr/>
        </p:nvSpPr>
        <p:spPr>
          <a:xfrm>
            <a:off x="609600" y="1066800"/>
            <a:ext cx="7162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AutoNum type="arabicPeriod"/>
            </a:pPr>
            <a:r>
              <a:rPr lang="en-US" altLang="en-US" sz="2800" dirty="0">
                <a:latin typeface="Corbel" pitchFamily="34" charset="0"/>
              </a:rPr>
              <a:t>If you employ people that work in the areas that are treated with pesticides = Workers</a:t>
            </a:r>
          </a:p>
          <a:p>
            <a:pPr marL="457200" indent="-457200"/>
            <a:endParaRPr lang="en-US" altLang="en-US" sz="2800" dirty="0">
              <a:latin typeface="Corbel" pitchFamily="34" charset="0"/>
            </a:endParaRPr>
          </a:p>
          <a:p>
            <a:pPr marL="457200" indent="-457200"/>
            <a:r>
              <a:rPr lang="en-US" altLang="en-US" sz="2800" dirty="0">
                <a:latin typeface="Corbel" pitchFamily="34" charset="0"/>
              </a:rPr>
              <a:t>2. If you employ people that make pesticide applications for you = Handlers</a:t>
            </a:r>
          </a:p>
          <a:p>
            <a:pPr marL="457200" indent="-457200"/>
            <a:r>
              <a:rPr lang="en-US" altLang="en-US" sz="2800" b="1" dirty="0">
                <a:latin typeface="Corbel" pitchFamily="34" charset="0"/>
              </a:rPr>
              <a:t>                                           </a:t>
            </a:r>
            <a:r>
              <a:rPr lang="en-US" altLang="en-US" sz="2800" b="1" u="sng" dirty="0">
                <a:latin typeface="Corbel" pitchFamily="34" charset="0"/>
              </a:rPr>
              <a:t>AND</a:t>
            </a:r>
          </a:p>
          <a:p>
            <a:pPr marL="457200" indent="-457200"/>
            <a:endParaRPr lang="en-US" altLang="en-US" sz="2800" b="1" u="sng" dirty="0">
              <a:latin typeface="Corbel" pitchFamily="34" charset="0"/>
            </a:endParaRPr>
          </a:p>
          <a:p>
            <a:pPr marL="457200" indent="-457200"/>
            <a:r>
              <a:rPr lang="en-US" altLang="en-US" sz="2800" dirty="0">
                <a:latin typeface="Corbel" pitchFamily="34" charset="0"/>
              </a:rPr>
              <a:t>3. You see this on your pesticide labels…</a:t>
            </a:r>
          </a:p>
        </p:txBody>
      </p:sp>
    </p:spTree>
    <p:extLst>
      <p:ext uri="{BB962C8B-B14F-4D97-AF65-F5344CB8AC3E}">
        <p14:creationId xmlns:p14="http://schemas.microsoft.com/office/powerpoint/2010/main" val="1228124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YOU MUST comply if this is on the label</a:t>
            </a:r>
            <a:endParaRPr lang="en-US" u="sng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990600"/>
            <a:ext cx="7505700" cy="47910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Calibri" pitchFamily="34" charset="0"/>
              </a:rPr>
              <a:t>AGRICULTURAL USE REQUIREMENTS</a:t>
            </a:r>
          </a:p>
          <a:p>
            <a:pPr eaLnBrk="1" hangingPunct="1"/>
            <a:r>
              <a:rPr lang="en-US" altLang="en-US" dirty="0">
                <a:latin typeface="Calibri" pitchFamily="34" charset="0"/>
              </a:rPr>
              <a:t>Use this product only in accordance with its labeling and with the Worker Protection Standard, </a:t>
            </a:r>
            <a:r>
              <a:rPr lang="en-US" altLang="en-US" dirty="0" smtClean="0">
                <a:latin typeface="Calibri" pitchFamily="34" charset="0"/>
              </a:rPr>
              <a:t>40 CFR </a:t>
            </a:r>
            <a:r>
              <a:rPr lang="en-US" altLang="en-US" dirty="0">
                <a:latin typeface="Calibri" pitchFamily="34" charset="0"/>
              </a:rPr>
              <a:t>part 170. This Standard contains requirements for the protection of agricultural workers on farms, forests, nurseries, </a:t>
            </a:r>
            <a:r>
              <a:rPr lang="en-US" altLang="en-US" dirty="0" smtClean="0">
                <a:latin typeface="Calibri" pitchFamily="34" charset="0"/>
              </a:rPr>
              <a:t>and greenhouses</a:t>
            </a:r>
            <a:r>
              <a:rPr lang="en-US" altLang="en-US" dirty="0">
                <a:latin typeface="Calibri" pitchFamily="34" charset="0"/>
              </a:rPr>
              <a:t>, and handlers of agricultural pesticides. It contains </a:t>
            </a:r>
            <a:r>
              <a:rPr lang="en-US" altLang="en-US" dirty="0" smtClean="0">
                <a:latin typeface="Calibri" pitchFamily="34" charset="0"/>
              </a:rPr>
              <a:t>requirements for </a:t>
            </a:r>
            <a:r>
              <a:rPr lang="en-US" altLang="en-US" dirty="0">
                <a:latin typeface="Calibri" pitchFamily="34" charset="0"/>
              </a:rPr>
              <a:t>training, decontamination, notification, and emergency assistance. It also contains specific instructions and exceptions pertaining to the statements on this label about personal protective equipment (PPE) and </a:t>
            </a:r>
            <a:r>
              <a:rPr lang="en-US" altLang="en-US" dirty="0" smtClean="0">
                <a:latin typeface="Calibri" pitchFamily="34" charset="0"/>
              </a:rPr>
              <a:t>restricted-entry interval</a:t>
            </a:r>
            <a:r>
              <a:rPr lang="en-US" altLang="en-US" dirty="0">
                <a:latin typeface="Calibri" pitchFamily="34" charset="0"/>
              </a:rPr>
              <a:t>. The requirements in this box only apply to uses of this product that are covered by the Worker Protection </a:t>
            </a:r>
            <a:r>
              <a:rPr lang="en-US" altLang="en-US" dirty="0" smtClean="0">
                <a:latin typeface="Calibri" pitchFamily="34" charset="0"/>
              </a:rPr>
              <a:t>Standard. </a:t>
            </a:r>
            <a:r>
              <a:rPr lang="en-US" altLang="en-US" b="1" dirty="0" smtClean="0">
                <a:latin typeface="Calibri" pitchFamily="34" charset="0"/>
              </a:rPr>
              <a:t>Do </a:t>
            </a:r>
            <a:r>
              <a:rPr lang="en-US" altLang="en-US" b="1" dirty="0">
                <a:latin typeface="Calibri" pitchFamily="34" charset="0"/>
              </a:rPr>
              <a:t>not enter or allow worker entry into treated areas during </a:t>
            </a:r>
            <a:r>
              <a:rPr lang="en-US" altLang="en-US" b="1" dirty="0" smtClean="0">
                <a:latin typeface="Calibri" pitchFamily="34" charset="0"/>
              </a:rPr>
              <a:t>the restricted </a:t>
            </a:r>
            <a:r>
              <a:rPr lang="en-US" altLang="en-US" b="1" dirty="0">
                <a:latin typeface="Calibri" pitchFamily="34" charset="0"/>
              </a:rPr>
              <a:t>entry interval (REI) of 24 hours</a:t>
            </a:r>
            <a:r>
              <a:rPr lang="en-US" altLang="en-US" b="1" dirty="0" smtClean="0">
                <a:latin typeface="Calibri" pitchFamily="34" charset="0"/>
              </a:rPr>
              <a:t>. </a:t>
            </a:r>
            <a:r>
              <a:rPr lang="en-US" altLang="en-US" dirty="0" smtClean="0">
                <a:latin typeface="Calibri" pitchFamily="34" charset="0"/>
              </a:rPr>
              <a:t>PPE </a:t>
            </a:r>
            <a:r>
              <a:rPr lang="en-US" altLang="en-US" dirty="0">
                <a:latin typeface="Calibri" pitchFamily="34" charset="0"/>
              </a:rPr>
              <a:t>required for early entry to treated areas that is permitted under </a:t>
            </a:r>
            <a:r>
              <a:rPr lang="en-US" altLang="en-US" dirty="0" smtClean="0">
                <a:latin typeface="Calibri" pitchFamily="34" charset="0"/>
              </a:rPr>
              <a:t>the Worker </a:t>
            </a:r>
            <a:r>
              <a:rPr lang="en-US" altLang="en-US" dirty="0">
                <a:latin typeface="Calibri" pitchFamily="34" charset="0"/>
              </a:rPr>
              <a:t>Protection Standard and that involves contact with anything that has been treated, such as plants, soil, or water, is:</a:t>
            </a:r>
          </a:p>
          <a:p>
            <a:pPr eaLnBrk="1" hangingPunct="1"/>
            <a:r>
              <a:rPr lang="en-US" altLang="en-US" dirty="0">
                <a:latin typeface="Calibri" pitchFamily="34" charset="0"/>
              </a:rPr>
              <a:t>	• Coveralls</a:t>
            </a:r>
          </a:p>
          <a:p>
            <a:pPr eaLnBrk="1" hangingPunct="1"/>
            <a:r>
              <a:rPr lang="en-US" altLang="en-US" dirty="0">
                <a:latin typeface="Calibri" pitchFamily="34" charset="0"/>
              </a:rPr>
              <a:t>	• Chemical-resistant gloves, Category F, such as barrier laminate, butyl</a:t>
            </a:r>
          </a:p>
          <a:p>
            <a:pPr eaLnBrk="1" hangingPunct="1"/>
            <a:r>
              <a:rPr lang="en-US" altLang="en-US" dirty="0">
                <a:latin typeface="Calibri" pitchFamily="34" charset="0"/>
              </a:rPr>
              <a:t>	rubber, nitrile rubber, or Viton® ≥ 14 mils</a:t>
            </a:r>
          </a:p>
          <a:p>
            <a:pPr eaLnBrk="1" hangingPunct="1"/>
            <a:r>
              <a:rPr lang="en-US" altLang="en-US" dirty="0">
                <a:latin typeface="Calibri" pitchFamily="34" charset="0"/>
              </a:rPr>
              <a:t>	• Shoes plus socks</a:t>
            </a:r>
          </a:p>
        </p:txBody>
      </p:sp>
    </p:spTree>
    <p:extLst>
      <p:ext uri="{BB962C8B-B14F-4D97-AF65-F5344CB8AC3E}">
        <p14:creationId xmlns:p14="http://schemas.microsoft.com/office/powerpoint/2010/main" val="9872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The FIVE PARTS OF WPS</a:t>
            </a:r>
            <a:endParaRPr lang="en-US" u="sng" dirty="0"/>
          </a:p>
        </p:txBody>
      </p:sp>
      <p:sp>
        <p:nvSpPr>
          <p:cNvPr id="3" name="Rectangle 2"/>
          <p:cNvSpPr/>
          <p:nvPr/>
        </p:nvSpPr>
        <p:spPr>
          <a:xfrm>
            <a:off x="457200" y="990600"/>
            <a:ext cx="64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latin typeface="Corbel" pitchFamily="34" charset="0"/>
              </a:rPr>
              <a:t>Training</a:t>
            </a:r>
          </a:p>
          <a:p>
            <a:endParaRPr lang="en-US" altLang="en-US" sz="2800" dirty="0">
              <a:latin typeface="Corbel" pitchFamily="34" charset="0"/>
            </a:endParaRPr>
          </a:p>
          <a:p>
            <a:r>
              <a:rPr lang="en-US" altLang="en-US" sz="2800" dirty="0">
                <a:latin typeface="Corbel" pitchFamily="34" charset="0"/>
              </a:rPr>
              <a:t>Central Display </a:t>
            </a:r>
            <a:r>
              <a:rPr lang="en-US" altLang="en-US" sz="2800" dirty="0" smtClean="0">
                <a:latin typeface="Corbel" pitchFamily="34" charset="0"/>
              </a:rPr>
              <a:t>Location/Area</a:t>
            </a:r>
          </a:p>
          <a:p>
            <a:endParaRPr lang="en-US" altLang="en-US" sz="2800" dirty="0">
              <a:latin typeface="Corbel" pitchFamily="34" charset="0"/>
            </a:endParaRPr>
          </a:p>
          <a:p>
            <a:r>
              <a:rPr lang="en-US" altLang="en-US" sz="2800" dirty="0">
                <a:latin typeface="Corbel" pitchFamily="34" charset="0"/>
              </a:rPr>
              <a:t>Decontamination </a:t>
            </a:r>
            <a:r>
              <a:rPr lang="en-US" altLang="en-US" sz="2800" dirty="0" smtClean="0">
                <a:latin typeface="Corbel" pitchFamily="34" charset="0"/>
              </a:rPr>
              <a:t>Site/Area</a:t>
            </a:r>
          </a:p>
          <a:p>
            <a:endParaRPr lang="en-US" altLang="en-US" sz="2800" dirty="0">
              <a:latin typeface="Corbel" pitchFamily="34" charset="0"/>
            </a:endParaRPr>
          </a:p>
          <a:p>
            <a:r>
              <a:rPr lang="en-US" altLang="en-US" sz="2800" dirty="0" smtClean="0">
                <a:latin typeface="Corbel" pitchFamily="34" charset="0"/>
              </a:rPr>
              <a:t>Notification</a:t>
            </a:r>
          </a:p>
          <a:p>
            <a:endParaRPr lang="en-US" altLang="en-US" sz="2800" dirty="0">
              <a:latin typeface="Corbel" pitchFamily="34" charset="0"/>
            </a:endParaRPr>
          </a:p>
          <a:p>
            <a:r>
              <a:rPr lang="en-US" altLang="en-US" sz="2800" dirty="0">
                <a:latin typeface="Corbel" pitchFamily="34" charset="0"/>
              </a:rPr>
              <a:t>PPE</a:t>
            </a:r>
          </a:p>
          <a:p>
            <a:endParaRPr lang="en-US" altLang="en-US" dirty="0">
              <a:latin typeface="Corbel" pitchFamily="34" charset="0"/>
            </a:endParaRPr>
          </a:p>
        </p:txBody>
      </p:sp>
      <p:grpSp>
        <p:nvGrpSpPr>
          <p:cNvPr id="4" name="Content Placeholder 9" descr="Basic Cycle"/>
          <p:cNvGrpSpPr>
            <a:grpSpLocks/>
          </p:cNvGrpSpPr>
          <p:nvPr/>
        </p:nvGrpSpPr>
        <p:grpSpPr bwMode="auto">
          <a:xfrm>
            <a:off x="4338637" y="1905641"/>
            <a:ext cx="4608513" cy="4449763"/>
            <a:chOff x="6172776" y="1641777"/>
            <a:chExt cx="4608950" cy="4449160"/>
          </a:xfrm>
        </p:grpSpPr>
        <p:sp>
          <p:nvSpPr>
            <p:cNvPr id="5" name="Freeform 4"/>
            <p:cNvSpPr/>
            <p:nvPr/>
          </p:nvSpPr>
          <p:spPr>
            <a:xfrm>
              <a:off x="7804881" y="1641777"/>
              <a:ext cx="1338390" cy="11015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43862"/>
                <a:gd name="f7" fmla="val 671931"/>
                <a:gd name="f8" fmla="val 300834"/>
                <a:gd name="f9" fmla="val 1043028"/>
                <a:gd name="f10" fmla="+- 0 0 -90"/>
                <a:gd name="f11" fmla="*/ f3 1 1343862"/>
                <a:gd name="f12" fmla="*/ f4 1 1343862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343862"/>
                <a:gd name="f19" fmla="*/ 0 f16 1"/>
                <a:gd name="f20" fmla="*/ 671931 f16 1"/>
                <a:gd name="f21" fmla="*/ 1343862 f16 1"/>
                <a:gd name="f22" fmla="+- f17 0 f1"/>
                <a:gd name="f23" fmla="*/ f19 1 1343862"/>
                <a:gd name="f24" fmla="*/ f20 1 1343862"/>
                <a:gd name="f25" fmla="*/ f21 1 1343862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343862" h="1343862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2A6CB2"/>
            </a:solidFill>
            <a:ln w="12701">
              <a:solidFill>
                <a:srgbClr val="FFFFFF"/>
              </a:solidFill>
              <a:prstDash val="solid"/>
              <a:miter/>
            </a:ln>
          </p:spPr>
          <p:txBody>
            <a:bodyPr lIns="229825" tIns="229825" rIns="229825" bIns="229825" anchor="ctr" anchorCtr="1"/>
            <a:lstStyle/>
            <a:p>
              <a:pPr algn="ctr" defTabSz="1155701" fontAlgn="auto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000" kern="0" dirty="0">
                  <a:solidFill>
                    <a:srgbClr val="FFFFFF"/>
                  </a:solidFill>
                  <a:latin typeface="Corbel"/>
                  <a:cs typeface="+mn-cs"/>
                </a:rPr>
                <a:t>Training</a:t>
              </a: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 rot="2160005">
              <a:off x="9106712" y="2674045"/>
              <a:ext cx="357256" cy="453551"/>
            </a:xfrm>
            <a:custGeom>
              <a:avLst/>
              <a:gdLst>
                <a:gd name="T0" fmla="*/ 178600 w 357260"/>
                <a:gd name="T1" fmla="*/ 0 h 453553"/>
                <a:gd name="T2" fmla="*/ 357200 w 357260"/>
                <a:gd name="T3" fmla="*/ 226762 h 453553"/>
                <a:gd name="T4" fmla="*/ 178600 w 357260"/>
                <a:gd name="T5" fmla="*/ 453523 h 453553"/>
                <a:gd name="T6" fmla="*/ 0 w 357260"/>
                <a:gd name="T7" fmla="*/ 226762 h 453553"/>
                <a:gd name="T8" fmla="*/ 0 w 357260"/>
                <a:gd name="T9" fmla="*/ 90711 h 453553"/>
                <a:gd name="T10" fmla="*/ 178600 w 357260"/>
                <a:gd name="T11" fmla="*/ 90711 h 453553"/>
                <a:gd name="T12" fmla="*/ 178600 w 357260"/>
                <a:gd name="T13" fmla="*/ 0 h 453553"/>
                <a:gd name="T14" fmla="*/ 357200 w 357260"/>
                <a:gd name="T15" fmla="*/ 226762 h 453553"/>
                <a:gd name="T16" fmla="*/ 178600 w 357260"/>
                <a:gd name="T17" fmla="*/ 453523 h 453553"/>
                <a:gd name="T18" fmla="*/ 178600 w 357260"/>
                <a:gd name="T19" fmla="*/ 362812 h 453553"/>
                <a:gd name="T20" fmla="*/ 0 w 357260"/>
                <a:gd name="T21" fmla="*/ 362812 h 453553"/>
                <a:gd name="T22" fmla="*/ 0 w 357260"/>
                <a:gd name="T23" fmla="*/ 90711 h 453553"/>
                <a:gd name="T24" fmla="*/ 17694720 60000 65536"/>
                <a:gd name="T25" fmla="*/ 0 60000 65536"/>
                <a:gd name="T26" fmla="*/ 5898240 60000 65536"/>
                <a:gd name="T27" fmla="*/ 1179648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7260"/>
                <a:gd name="T37" fmla="*/ 0 h 453553"/>
                <a:gd name="T38" fmla="*/ 357260 w 357260"/>
                <a:gd name="T39" fmla="*/ 453553 h 45355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7260" h="453553">
                  <a:moveTo>
                    <a:pt x="0" y="90711"/>
                  </a:moveTo>
                  <a:lnTo>
                    <a:pt x="178630" y="90711"/>
                  </a:lnTo>
                  <a:lnTo>
                    <a:pt x="178630" y="0"/>
                  </a:lnTo>
                  <a:lnTo>
                    <a:pt x="357260" y="226777"/>
                  </a:lnTo>
                  <a:lnTo>
                    <a:pt x="178630" y="453553"/>
                  </a:lnTo>
                  <a:lnTo>
                    <a:pt x="178630" y="362842"/>
                  </a:lnTo>
                  <a:lnTo>
                    <a:pt x="0" y="362842"/>
                  </a:lnTo>
                  <a:lnTo>
                    <a:pt x="0" y="90711"/>
                  </a:lnTo>
                  <a:close/>
                </a:path>
              </a:pathLst>
            </a:custGeom>
            <a:solidFill>
              <a:srgbClr val="2A6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0" tIns="90708" rIns="107176" bIns="90708" anchor="ctr" anchorCtr="1"/>
            <a:lstStyle/>
            <a:p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9438574" y="2827479"/>
              <a:ext cx="1343152" cy="13444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43862"/>
                <a:gd name="f7" fmla="val 671931"/>
                <a:gd name="f8" fmla="val 300834"/>
                <a:gd name="f9" fmla="val 1043028"/>
                <a:gd name="f10" fmla="+- 0 0 -90"/>
                <a:gd name="f11" fmla="*/ f3 1 1343862"/>
                <a:gd name="f12" fmla="*/ f4 1 1343862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343862"/>
                <a:gd name="f19" fmla="*/ 0 f16 1"/>
                <a:gd name="f20" fmla="*/ 671931 f16 1"/>
                <a:gd name="f21" fmla="*/ 1343862 f16 1"/>
                <a:gd name="f22" fmla="+- f17 0 f1"/>
                <a:gd name="f23" fmla="*/ f19 1 1343862"/>
                <a:gd name="f24" fmla="*/ f20 1 1343862"/>
                <a:gd name="f25" fmla="*/ f21 1 1343862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343862" h="1343862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795837"/>
            </a:solidFill>
            <a:ln w="12701">
              <a:solidFill>
                <a:srgbClr val="FFFFFF"/>
              </a:solidFill>
              <a:prstDash val="solid"/>
              <a:miter/>
            </a:ln>
          </p:spPr>
          <p:txBody>
            <a:bodyPr lIns="229825" tIns="229825" rIns="229825" bIns="229825" anchor="ctr" anchorCtr="1"/>
            <a:lstStyle/>
            <a:p>
              <a:pPr algn="ctr" defTabSz="1155701" fontAlgn="auto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kern="0" dirty="0">
                  <a:solidFill>
                    <a:srgbClr val="FFFFFF"/>
                  </a:solidFill>
                  <a:latin typeface="Corbel"/>
                  <a:cs typeface="+mn-cs"/>
                </a:rPr>
                <a:t>Central Display Location</a:t>
              </a: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 rot="-4319994">
              <a:off x="9622497" y="4223018"/>
              <a:ext cx="357265" cy="453551"/>
            </a:xfrm>
            <a:custGeom>
              <a:avLst/>
              <a:gdLst>
                <a:gd name="T0" fmla="*/ 178675 w 357260"/>
                <a:gd name="T1" fmla="*/ 0 h 453553"/>
                <a:gd name="T2" fmla="*/ 357335 w 357260"/>
                <a:gd name="T3" fmla="*/ 226762 h 453553"/>
                <a:gd name="T4" fmla="*/ 178675 w 357260"/>
                <a:gd name="T5" fmla="*/ 453523 h 453553"/>
                <a:gd name="T6" fmla="*/ 0 w 357260"/>
                <a:gd name="T7" fmla="*/ 226762 h 453553"/>
                <a:gd name="T8" fmla="*/ 0 w 357260"/>
                <a:gd name="T9" fmla="*/ 90711 h 453553"/>
                <a:gd name="T10" fmla="*/ 178675 w 357260"/>
                <a:gd name="T11" fmla="*/ 90711 h 453553"/>
                <a:gd name="T12" fmla="*/ 178675 w 357260"/>
                <a:gd name="T13" fmla="*/ 0 h 453553"/>
                <a:gd name="T14" fmla="*/ 357335 w 357260"/>
                <a:gd name="T15" fmla="*/ 226762 h 453553"/>
                <a:gd name="T16" fmla="*/ 178675 w 357260"/>
                <a:gd name="T17" fmla="*/ 453523 h 453553"/>
                <a:gd name="T18" fmla="*/ 178675 w 357260"/>
                <a:gd name="T19" fmla="*/ 362812 h 453553"/>
                <a:gd name="T20" fmla="*/ 0 w 357260"/>
                <a:gd name="T21" fmla="*/ 362812 h 453553"/>
                <a:gd name="T22" fmla="*/ 0 w 357260"/>
                <a:gd name="T23" fmla="*/ 90711 h 453553"/>
                <a:gd name="T24" fmla="*/ 17694720 60000 65536"/>
                <a:gd name="T25" fmla="*/ 0 60000 65536"/>
                <a:gd name="T26" fmla="*/ 5898240 60000 65536"/>
                <a:gd name="T27" fmla="*/ 1179648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7260"/>
                <a:gd name="T37" fmla="*/ 0 h 453553"/>
                <a:gd name="T38" fmla="*/ 357260 w 357260"/>
                <a:gd name="T39" fmla="*/ 453553 h 45355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7260" h="453553">
                  <a:moveTo>
                    <a:pt x="357260" y="362842"/>
                  </a:moveTo>
                  <a:lnTo>
                    <a:pt x="178630" y="362842"/>
                  </a:lnTo>
                  <a:lnTo>
                    <a:pt x="178630" y="453553"/>
                  </a:lnTo>
                  <a:lnTo>
                    <a:pt x="0" y="226776"/>
                  </a:lnTo>
                  <a:lnTo>
                    <a:pt x="178630" y="0"/>
                  </a:lnTo>
                  <a:lnTo>
                    <a:pt x="178630" y="90711"/>
                  </a:lnTo>
                  <a:lnTo>
                    <a:pt x="357260" y="90711"/>
                  </a:lnTo>
                  <a:lnTo>
                    <a:pt x="357260" y="362842"/>
                  </a:lnTo>
                  <a:close/>
                </a:path>
              </a:pathLst>
            </a:custGeom>
            <a:solidFill>
              <a:srgbClr val="795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107176" tIns="90708" rIns="0" bIns="90708" anchor="ctr" anchorCtr="1"/>
            <a:lstStyle/>
            <a:p>
              <a:endParaRPr lang="en-US"/>
            </a:p>
          </p:txBody>
        </p:sp>
        <p:sp>
          <p:nvSpPr>
            <p:cNvPr id="9" name="Freeform 8"/>
            <p:cNvSpPr>
              <a:spLocks noChangeArrowheads="1"/>
            </p:cNvSpPr>
            <p:nvPr/>
          </p:nvSpPr>
          <p:spPr bwMode="auto">
            <a:xfrm>
              <a:off x="8839776" y="4765977"/>
              <a:ext cx="1753019" cy="1294974"/>
            </a:xfrm>
            <a:custGeom>
              <a:avLst/>
              <a:gdLst>
                <a:gd name="T0" fmla="*/ 36713836 w 1343862"/>
                <a:gd name="T1" fmla="*/ 0 h 1343862"/>
                <a:gd name="T2" fmla="*/ 73427673 w 1343862"/>
                <a:gd name="T3" fmla="*/ 446823 h 1343862"/>
                <a:gd name="T4" fmla="*/ 36713836 w 1343862"/>
                <a:gd name="T5" fmla="*/ 893646 h 1343862"/>
                <a:gd name="T6" fmla="*/ 0 w 1343862"/>
                <a:gd name="T7" fmla="*/ 446823 h 1343862"/>
                <a:gd name="T8" fmla="*/ 0 w 1343862"/>
                <a:gd name="T9" fmla="*/ 446823 h 1343862"/>
                <a:gd name="T10" fmla="*/ 36713836 w 1343862"/>
                <a:gd name="T11" fmla="*/ 0 h 1343862"/>
                <a:gd name="T12" fmla="*/ 73427673 w 1343862"/>
                <a:gd name="T13" fmla="*/ 446823 h 1343862"/>
                <a:gd name="T14" fmla="*/ 36713836 w 1343862"/>
                <a:gd name="T15" fmla="*/ 893646 h 1343862"/>
                <a:gd name="T16" fmla="*/ 0 w 1343862"/>
                <a:gd name="T17" fmla="*/ 446823 h 1343862"/>
                <a:gd name="T18" fmla="*/ 17694720 60000 65536"/>
                <a:gd name="T19" fmla="*/ 0 60000 65536"/>
                <a:gd name="T20" fmla="*/ 5898240 60000 65536"/>
                <a:gd name="T21" fmla="*/ 1179648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43862"/>
                <a:gd name="T28" fmla="*/ 0 h 1343862"/>
                <a:gd name="T29" fmla="*/ 1343862 w 1343862"/>
                <a:gd name="T30" fmla="*/ 1343862 h 134386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43862" h="1343862">
                  <a:moveTo>
                    <a:pt x="0" y="671931"/>
                  </a:moveTo>
                  <a:cubicBezTo>
                    <a:pt x="0" y="300834"/>
                    <a:pt x="300834" y="0"/>
                    <a:pt x="671931" y="0"/>
                  </a:cubicBezTo>
                  <a:cubicBezTo>
                    <a:pt x="1043028" y="0"/>
                    <a:pt x="1343862" y="300834"/>
                    <a:pt x="1343862" y="671931"/>
                  </a:cubicBezTo>
                  <a:cubicBezTo>
                    <a:pt x="1343862" y="1043028"/>
                    <a:pt x="1043028" y="1343862"/>
                    <a:pt x="671931" y="1343862"/>
                  </a:cubicBezTo>
                  <a:cubicBezTo>
                    <a:pt x="300834" y="1343862"/>
                    <a:pt x="0" y="1043028"/>
                    <a:pt x="0" y="671931"/>
                  </a:cubicBezTo>
                  <a:close/>
                </a:path>
              </a:pathLst>
            </a:custGeom>
            <a:solidFill>
              <a:srgbClr val="D18316"/>
            </a:solidFill>
            <a:ln w="12701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229825" tIns="229825" rIns="229825" bIns="229825" anchor="ctr" anchorCtr="1"/>
            <a:lstStyle>
              <a:lvl1pPr defTabSz="1155700" eaLnBrk="0" hangingPunct="0">
                <a:lnSpc>
                  <a:spcPct val="90000"/>
                </a:lnSpc>
                <a:spcBef>
                  <a:spcPts val="1100"/>
                </a:spcBef>
                <a:buSzPct val="100000"/>
                <a:buFont typeface="Arial" charset="0"/>
                <a:buChar char="•"/>
                <a:defRPr sz="2200">
                  <a:solidFill>
                    <a:srgbClr val="4D3E2F"/>
                  </a:solidFill>
                  <a:latin typeface="Corbel" pitchFamily="34" charset="0"/>
                </a:defRPr>
              </a:lvl1pPr>
              <a:lvl2pPr marL="742950" indent="-28575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>
                  <a:solidFill>
                    <a:srgbClr val="4D3E2F"/>
                  </a:solidFill>
                  <a:latin typeface="Corbel" pitchFamily="34" charset="0"/>
                </a:defRPr>
              </a:lvl2pPr>
              <a:lvl3pPr marL="1143000" indent="-22860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3pPr>
              <a:lvl4pPr marL="1600200" indent="-22860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4pPr>
              <a:lvl5pPr marL="2057400" indent="-22860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5pPr>
              <a:lvl6pPr marL="25146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6pPr>
              <a:lvl7pPr marL="29718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7pPr>
              <a:lvl8pPr marL="34290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8pPr>
              <a:lvl9pPr marL="38862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ts val="1100"/>
                </a:spcAft>
                <a:buSzTx/>
                <a:buFontTx/>
                <a:buNone/>
              </a:pPr>
              <a:r>
                <a:rPr lang="en-US" altLang="en-US" sz="1200">
                  <a:solidFill>
                    <a:srgbClr val="FFFFFF"/>
                  </a:solidFill>
                </a:rPr>
                <a:t>Decontainimation</a:t>
              </a: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8308732" y="5192219"/>
              <a:ext cx="357265" cy="453551"/>
            </a:xfrm>
            <a:custGeom>
              <a:avLst/>
              <a:gdLst>
                <a:gd name="T0" fmla="*/ 178675 w 357260"/>
                <a:gd name="T1" fmla="*/ 0 h 453553"/>
                <a:gd name="T2" fmla="*/ 357335 w 357260"/>
                <a:gd name="T3" fmla="*/ 226762 h 453553"/>
                <a:gd name="T4" fmla="*/ 178675 w 357260"/>
                <a:gd name="T5" fmla="*/ 453523 h 453553"/>
                <a:gd name="T6" fmla="*/ 0 w 357260"/>
                <a:gd name="T7" fmla="*/ 226762 h 453553"/>
                <a:gd name="T8" fmla="*/ 0 w 357260"/>
                <a:gd name="T9" fmla="*/ 90711 h 453553"/>
                <a:gd name="T10" fmla="*/ 178675 w 357260"/>
                <a:gd name="T11" fmla="*/ 90711 h 453553"/>
                <a:gd name="T12" fmla="*/ 178675 w 357260"/>
                <a:gd name="T13" fmla="*/ 0 h 453553"/>
                <a:gd name="T14" fmla="*/ 357335 w 357260"/>
                <a:gd name="T15" fmla="*/ 226762 h 453553"/>
                <a:gd name="T16" fmla="*/ 178675 w 357260"/>
                <a:gd name="T17" fmla="*/ 453523 h 453553"/>
                <a:gd name="T18" fmla="*/ 178675 w 357260"/>
                <a:gd name="T19" fmla="*/ 362812 h 453553"/>
                <a:gd name="T20" fmla="*/ 0 w 357260"/>
                <a:gd name="T21" fmla="*/ 362812 h 453553"/>
                <a:gd name="T22" fmla="*/ 0 w 357260"/>
                <a:gd name="T23" fmla="*/ 90711 h 453553"/>
                <a:gd name="T24" fmla="*/ 17694720 60000 65536"/>
                <a:gd name="T25" fmla="*/ 0 60000 65536"/>
                <a:gd name="T26" fmla="*/ 5898240 60000 65536"/>
                <a:gd name="T27" fmla="*/ 1179648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7260"/>
                <a:gd name="T37" fmla="*/ 0 h 453553"/>
                <a:gd name="T38" fmla="*/ 357260 w 357260"/>
                <a:gd name="T39" fmla="*/ 453553 h 45355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7260" h="453553">
                  <a:moveTo>
                    <a:pt x="357260" y="362842"/>
                  </a:moveTo>
                  <a:lnTo>
                    <a:pt x="178630" y="362842"/>
                  </a:lnTo>
                  <a:lnTo>
                    <a:pt x="178630" y="453553"/>
                  </a:lnTo>
                  <a:lnTo>
                    <a:pt x="0" y="226776"/>
                  </a:lnTo>
                  <a:lnTo>
                    <a:pt x="178630" y="0"/>
                  </a:lnTo>
                  <a:lnTo>
                    <a:pt x="178630" y="90711"/>
                  </a:lnTo>
                  <a:lnTo>
                    <a:pt x="357260" y="90711"/>
                  </a:lnTo>
                  <a:lnTo>
                    <a:pt x="357260" y="362842"/>
                  </a:lnTo>
                  <a:close/>
                </a:path>
              </a:pathLst>
            </a:custGeom>
            <a:solidFill>
              <a:srgbClr val="D183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107176" tIns="90708" rIns="0" bIns="90708" anchor="ctr" anchorCtr="1"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6796351" y="4747071"/>
              <a:ext cx="1343866" cy="1343866"/>
            </a:xfrm>
            <a:custGeom>
              <a:avLst/>
              <a:gdLst>
                <a:gd name="T0" fmla="*/ 671961 w 1343862"/>
                <a:gd name="T1" fmla="*/ 0 h 1343862"/>
                <a:gd name="T2" fmla="*/ 1343922 w 1343862"/>
                <a:gd name="T3" fmla="*/ 671961 h 1343862"/>
                <a:gd name="T4" fmla="*/ 671961 w 1343862"/>
                <a:gd name="T5" fmla="*/ 1343922 h 1343862"/>
                <a:gd name="T6" fmla="*/ 0 w 1343862"/>
                <a:gd name="T7" fmla="*/ 671961 h 1343862"/>
                <a:gd name="T8" fmla="*/ 0 w 1343862"/>
                <a:gd name="T9" fmla="*/ 671961 h 1343862"/>
                <a:gd name="T10" fmla="*/ 671961 w 1343862"/>
                <a:gd name="T11" fmla="*/ 0 h 1343862"/>
                <a:gd name="T12" fmla="*/ 1343922 w 1343862"/>
                <a:gd name="T13" fmla="*/ 671961 h 1343862"/>
                <a:gd name="T14" fmla="*/ 671961 w 1343862"/>
                <a:gd name="T15" fmla="*/ 1343922 h 1343862"/>
                <a:gd name="T16" fmla="*/ 0 w 1343862"/>
                <a:gd name="T17" fmla="*/ 671961 h 1343862"/>
                <a:gd name="T18" fmla="*/ 17694720 60000 65536"/>
                <a:gd name="T19" fmla="*/ 0 60000 65536"/>
                <a:gd name="T20" fmla="*/ 5898240 60000 65536"/>
                <a:gd name="T21" fmla="*/ 1179648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43862"/>
                <a:gd name="T28" fmla="*/ 0 h 1343862"/>
                <a:gd name="T29" fmla="*/ 1343862 w 1343862"/>
                <a:gd name="T30" fmla="*/ 1343862 h 134386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43862" h="1343862">
                  <a:moveTo>
                    <a:pt x="0" y="671931"/>
                  </a:moveTo>
                  <a:cubicBezTo>
                    <a:pt x="0" y="300834"/>
                    <a:pt x="300834" y="0"/>
                    <a:pt x="671931" y="0"/>
                  </a:cubicBezTo>
                  <a:cubicBezTo>
                    <a:pt x="1043028" y="0"/>
                    <a:pt x="1343862" y="300834"/>
                    <a:pt x="1343862" y="671931"/>
                  </a:cubicBezTo>
                  <a:cubicBezTo>
                    <a:pt x="1343862" y="1043028"/>
                    <a:pt x="1043028" y="1343862"/>
                    <a:pt x="671931" y="1343862"/>
                  </a:cubicBezTo>
                  <a:cubicBezTo>
                    <a:pt x="300834" y="1343862"/>
                    <a:pt x="0" y="1043028"/>
                    <a:pt x="0" y="671931"/>
                  </a:cubicBezTo>
                  <a:close/>
                </a:path>
              </a:pathLst>
            </a:custGeom>
            <a:solidFill>
              <a:srgbClr val="79B4F0"/>
            </a:solidFill>
            <a:ln w="12701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229825" tIns="229825" rIns="229825" bIns="229825" anchor="ctr" anchorCtr="1"/>
            <a:lstStyle>
              <a:lvl1pPr defTabSz="1155700" eaLnBrk="0" hangingPunct="0">
                <a:lnSpc>
                  <a:spcPct val="90000"/>
                </a:lnSpc>
                <a:spcBef>
                  <a:spcPts val="1100"/>
                </a:spcBef>
                <a:buSzPct val="100000"/>
                <a:buFont typeface="Arial" charset="0"/>
                <a:buChar char="•"/>
                <a:defRPr sz="2200">
                  <a:solidFill>
                    <a:srgbClr val="4D3E2F"/>
                  </a:solidFill>
                  <a:latin typeface="Corbel" pitchFamily="34" charset="0"/>
                </a:defRPr>
              </a:lvl1pPr>
              <a:lvl2pPr marL="742950" indent="-28575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>
                  <a:solidFill>
                    <a:srgbClr val="4D3E2F"/>
                  </a:solidFill>
                  <a:latin typeface="Corbel" pitchFamily="34" charset="0"/>
                </a:defRPr>
              </a:lvl2pPr>
              <a:lvl3pPr marL="1143000" indent="-22860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3pPr>
              <a:lvl4pPr marL="1600200" indent="-22860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4pPr>
              <a:lvl5pPr marL="2057400" indent="-22860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5pPr>
              <a:lvl6pPr marL="25146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6pPr>
              <a:lvl7pPr marL="29718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7pPr>
              <a:lvl8pPr marL="34290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8pPr>
              <a:lvl9pPr marL="38862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ts val="1100"/>
                </a:spcAft>
                <a:buSzTx/>
                <a:buFontTx/>
                <a:buNone/>
              </a:pPr>
              <a:r>
                <a:rPr lang="en-US" altLang="en-US" sz="1400">
                  <a:solidFill>
                    <a:srgbClr val="FFFFFF"/>
                  </a:solidFill>
                </a:rPr>
                <a:t>Notification</a:t>
              </a: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 rot="4320010">
              <a:off x="6980987" y="4242256"/>
              <a:ext cx="357265" cy="453551"/>
            </a:xfrm>
            <a:custGeom>
              <a:avLst/>
              <a:gdLst>
                <a:gd name="T0" fmla="*/ 178675 w 357260"/>
                <a:gd name="T1" fmla="*/ 0 h 453553"/>
                <a:gd name="T2" fmla="*/ 357335 w 357260"/>
                <a:gd name="T3" fmla="*/ 226762 h 453553"/>
                <a:gd name="T4" fmla="*/ 178675 w 357260"/>
                <a:gd name="T5" fmla="*/ 453523 h 453553"/>
                <a:gd name="T6" fmla="*/ 0 w 357260"/>
                <a:gd name="T7" fmla="*/ 226762 h 453553"/>
                <a:gd name="T8" fmla="*/ 0 w 357260"/>
                <a:gd name="T9" fmla="*/ 90711 h 453553"/>
                <a:gd name="T10" fmla="*/ 178675 w 357260"/>
                <a:gd name="T11" fmla="*/ 90711 h 453553"/>
                <a:gd name="T12" fmla="*/ 178675 w 357260"/>
                <a:gd name="T13" fmla="*/ 0 h 453553"/>
                <a:gd name="T14" fmla="*/ 357335 w 357260"/>
                <a:gd name="T15" fmla="*/ 226762 h 453553"/>
                <a:gd name="T16" fmla="*/ 178675 w 357260"/>
                <a:gd name="T17" fmla="*/ 453523 h 453553"/>
                <a:gd name="T18" fmla="*/ 178675 w 357260"/>
                <a:gd name="T19" fmla="*/ 362812 h 453553"/>
                <a:gd name="T20" fmla="*/ 0 w 357260"/>
                <a:gd name="T21" fmla="*/ 362812 h 453553"/>
                <a:gd name="T22" fmla="*/ 0 w 357260"/>
                <a:gd name="T23" fmla="*/ 90711 h 453553"/>
                <a:gd name="T24" fmla="*/ 17694720 60000 65536"/>
                <a:gd name="T25" fmla="*/ 0 60000 65536"/>
                <a:gd name="T26" fmla="*/ 5898240 60000 65536"/>
                <a:gd name="T27" fmla="*/ 1179648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7260"/>
                <a:gd name="T37" fmla="*/ 0 h 453553"/>
                <a:gd name="T38" fmla="*/ 357260 w 357260"/>
                <a:gd name="T39" fmla="*/ 453553 h 45355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7260" h="453553">
                  <a:moveTo>
                    <a:pt x="357260" y="362842"/>
                  </a:moveTo>
                  <a:lnTo>
                    <a:pt x="178630" y="362842"/>
                  </a:lnTo>
                  <a:lnTo>
                    <a:pt x="178630" y="453553"/>
                  </a:lnTo>
                  <a:lnTo>
                    <a:pt x="0" y="226776"/>
                  </a:lnTo>
                  <a:lnTo>
                    <a:pt x="178630" y="0"/>
                  </a:lnTo>
                  <a:lnTo>
                    <a:pt x="178630" y="90711"/>
                  </a:lnTo>
                  <a:lnTo>
                    <a:pt x="357260" y="90711"/>
                  </a:lnTo>
                  <a:lnTo>
                    <a:pt x="357260" y="362842"/>
                  </a:lnTo>
                  <a:close/>
                </a:path>
              </a:pathLst>
            </a:custGeom>
            <a:solidFill>
              <a:srgbClr val="79B4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107176" tIns="90708" rIns="0" bIns="90708" anchor="ctr" anchorCtr="1"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ChangeArrowheads="1"/>
            </p:cNvSpPr>
            <p:nvPr/>
          </p:nvSpPr>
          <p:spPr bwMode="auto">
            <a:xfrm>
              <a:off x="6172776" y="2827891"/>
              <a:ext cx="1343866" cy="1343866"/>
            </a:xfrm>
            <a:custGeom>
              <a:avLst/>
              <a:gdLst>
                <a:gd name="T0" fmla="*/ 671961 w 1343862"/>
                <a:gd name="T1" fmla="*/ 0 h 1343862"/>
                <a:gd name="T2" fmla="*/ 1343922 w 1343862"/>
                <a:gd name="T3" fmla="*/ 671961 h 1343862"/>
                <a:gd name="T4" fmla="*/ 671961 w 1343862"/>
                <a:gd name="T5" fmla="*/ 1343922 h 1343862"/>
                <a:gd name="T6" fmla="*/ 0 w 1343862"/>
                <a:gd name="T7" fmla="*/ 671961 h 1343862"/>
                <a:gd name="T8" fmla="*/ 0 w 1343862"/>
                <a:gd name="T9" fmla="*/ 671961 h 1343862"/>
                <a:gd name="T10" fmla="*/ 671961 w 1343862"/>
                <a:gd name="T11" fmla="*/ 0 h 1343862"/>
                <a:gd name="T12" fmla="*/ 1343922 w 1343862"/>
                <a:gd name="T13" fmla="*/ 671961 h 1343862"/>
                <a:gd name="T14" fmla="*/ 671961 w 1343862"/>
                <a:gd name="T15" fmla="*/ 1343922 h 1343862"/>
                <a:gd name="T16" fmla="*/ 0 w 1343862"/>
                <a:gd name="T17" fmla="*/ 671961 h 1343862"/>
                <a:gd name="T18" fmla="*/ 17694720 60000 65536"/>
                <a:gd name="T19" fmla="*/ 0 60000 65536"/>
                <a:gd name="T20" fmla="*/ 5898240 60000 65536"/>
                <a:gd name="T21" fmla="*/ 1179648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43862"/>
                <a:gd name="T28" fmla="*/ 0 h 1343862"/>
                <a:gd name="T29" fmla="*/ 1343862 w 1343862"/>
                <a:gd name="T30" fmla="*/ 1343862 h 134386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43862" h="1343862">
                  <a:moveTo>
                    <a:pt x="0" y="671931"/>
                  </a:moveTo>
                  <a:cubicBezTo>
                    <a:pt x="0" y="300834"/>
                    <a:pt x="300834" y="0"/>
                    <a:pt x="671931" y="0"/>
                  </a:cubicBezTo>
                  <a:cubicBezTo>
                    <a:pt x="1043028" y="0"/>
                    <a:pt x="1343862" y="300834"/>
                    <a:pt x="1343862" y="671931"/>
                  </a:cubicBezTo>
                  <a:cubicBezTo>
                    <a:pt x="1343862" y="1043028"/>
                    <a:pt x="1043028" y="1343862"/>
                    <a:pt x="671931" y="1343862"/>
                  </a:cubicBezTo>
                  <a:cubicBezTo>
                    <a:pt x="300834" y="1343862"/>
                    <a:pt x="0" y="1043028"/>
                    <a:pt x="0" y="671931"/>
                  </a:cubicBezTo>
                  <a:close/>
                </a:path>
              </a:pathLst>
            </a:custGeom>
            <a:solidFill>
              <a:srgbClr val="CDC80F"/>
            </a:solidFill>
            <a:ln w="12701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229825" tIns="229825" rIns="229825" bIns="229825" anchor="ctr" anchorCtr="1"/>
            <a:lstStyle>
              <a:lvl1pPr defTabSz="1155700" eaLnBrk="0" hangingPunct="0">
                <a:lnSpc>
                  <a:spcPct val="90000"/>
                </a:lnSpc>
                <a:spcBef>
                  <a:spcPts val="1100"/>
                </a:spcBef>
                <a:buSzPct val="100000"/>
                <a:buFont typeface="Arial" charset="0"/>
                <a:buChar char="•"/>
                <a:defRPr sz="2200">
                  <a:solidFill>
                    <a:srgbClr val="4D3E2F"/>
                  </a:solidFill>
                  <a:latin typeface="Corbel" pitchFamily="34" charset="0"/>
                </a:defRPr>
              </a:lvl1pPr>
              <a:lvl2pPr marL="742950" indent="-28575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>
                  <a:solidFill>
                    <a:srgbClr val="4D3E2F"/>
                  </a:solidFill>
                  <a:latin typeface="Corbel" pitchFamily="34" charset="0"/>
                </a:defRPr>
              </a:lvl2pPr>
              <a:lvl3pPr marL="1143000" indent="-22860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3pPr>
              <a:lvl4pPr marL="1600200" indent="-22860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4pPr>
              <a:lvl5pPr marL="2057400" indent="-228600" defTabSz="1155700" eaLnBrk="0" hangingPunct="0">
                <a:lnSpc>
                  <a:spcPct val="90000"/>
                </a:lnSpc>
                <a:spcBef>
                  <a:spcPts val="400"/>
                </a:spcBef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5pPr>
              <a:lvl6pPr marL="25146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6pPr>
              <a:lvl7pPr marL="29718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7pPr>
              <a:lvl8pPr marL="34290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8pPr>
              <a:lvl9pPr marL="3886200" indent="-228600" defTabSz="11557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ct val="0"/>
                </a:spcAft>
                <a:buSzPct val="100000"/>
                <a:buFont typeface="Arial" charset="0"/>
                <a:buChar char="•"/>
                <a:defRPr sz="1600">
                  <a:solidFill>
                    <a:srgbClr val="4D3E2F"/>
                  </a:solidFill>
                  <a:latin typeface="Corbe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ts val="1100"/>
                </a:spcAft>
                <a:buSzTx/>
                <a:buFontTx/>
                <a:buNone/>
              </a:pPr>
              <a:r>
                <a:rPr lang="en-US" altLang="en-US" sz="2600">
                  <a:solidFill>
                    <a:srgbClr val="FFFFFF"/>
                  </a:solidFill>
                </a:rPr>
                <a:t>PPE</a:t>
              </a: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 rot="-2159989">
              <a:off x="7474165" y="2685932"/>
              <a:ext cx="357256" cy="453551"/>
            </a:xfrm>
            <a:custGeom>
              <a:avLst/>
              <a:gdLst>
                <a:gd name="T0" fmla="*/ 178600 w 357260"/>
                <a:gd name="T1" fmla="*/ 0 h 453553"/>
                <a:gd name="T2" fmla="*/ 357200 w 357260"/>
                <a:gd name="T3" fmla="*/ 226762 h 453553"/>
                <a:gd name="T4" fmla="*/ 178600 w 357260"/>
                <a:gd name="T5" fmla="*/ 453523 h 453553"/>
                <a:gd name="T6" fmla="*/ 0 w 357260"/>
                <a:gd name="T7" fmla="*/ 226762 h 453553"/>
                <a:gd name="T8" fmla="*/ 0 w 357260"/>
                <a:gd name="T9" fmla="*/ 90711 h 453553"/>
                <a:gd name="T10" fmla="*/ 178600 w 357260"/>
                <a:gd name="T11" fmla="*/ 90711 h 453553"/>
                <a:gd name="T12" fmla="*/ 178600 w 357260"/>
                <a:gd name="T13" fmla="*/ 0 h 453553"/>
                <a:gd name="T14" fmla="*/ 357200 w 357260"/>
                <a:gd name="T15" fmla="*/ 226762 h 453553"/>
                <a:gd name="T16" fmla="*/ 178600 w 357260"/>
                <a:gd name="T17" fmla="*/ 453523 h 453553"/>
                <a:gd name="T18" fmla="*/ 178600 w 357260"/>
                <a:gd name="T19" fmla="*/ 362812 h 453553"/>
                <a:gd name="T20" fmla="*/ 0 w 357260"/>
                <a:gd name="T21" fmla="*/ 362812 h 453553"/>
                <a:gd name="T22" fmla="*/ 0 w 357260"/>
                <a:gd name="T23" fmla="*/ 90711 h 453553"/>
                <a:gd name="T24" fmla="*/ 17694720 60000 65536"/>
                <a:gd name="T25" fmla="*/ 0 60000 65536"/>
                <a:gd name="T26" fmla="*/ 5898240 60000 65536"/>
                <a:gd name="T27" fmla="*/ 1179648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7260"/>
                <a:gd name="T37" fmla="*/ 0 h 453553"/>
                <a:gd name="T38" fmla="*/ 357260 w 357260"/>
                <a:gd name="T39" fmla="*/ 453553 h 45355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7260" h="453553">
                  <a:moveTo>
                    <a:pt x="0" y="90711"/>
                  </a:moveTo>
                  <a:lnTo>
                    <a:pt x="178630" y="90711"/>
                  </a:lnTo>
                  <a:lnTo>
                    <a:pt x="178630" y="0"/>
                  </a:lnTo>
                  <a:lnTo>
                    <a:pt x="357260" y="226777"/>
                  </a:lnTo>
                  <a:lnTo>
                    <a:pt x="178630" y="453553"/>
                  </a:lnTo>
                  <a:lnTo>
                    <a:pt x="178630" y="362842"/>
                  </a:lnTo>
                  <a:lnTo>
                    <a:pt x="0" y="362842"/>
                  </a:lnTo>
                  <a:lnTo>
                    <a:pt x="0" y="90711"/>
                  </a:lnTo>
                  <a:close/>
                </a:path>
              </a:pathLst>
            </a:custGeom>
            <a:solidFill>
              <a:srgbClr val="CDC8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0" tIns="90708" rIns="107176" bIns="90708" anchor="ctr" anchorCtr="1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0132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Training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534400" cy="4495800"/>
          </a:xfrm>
        </p:spPr>
        <p:txBody>
          <a:bodyPr>
            <a:noAutofit/>
          </a:bodyPr>
          <a:lstStyle/>
          <a:p>
            <a:r>
              <a:rPr lang="en-US" sz="2400" b="0" dirty="0" smtClean="0">
                <a:latin typeface="Corbel" panose="020B0503020204020204" pitchFamily="34" charset="0"/>
              </a:rPr>
              <a:t>Must be a Certified Applicator or have attended the Train-The-Trainer course</a:t>
            </a:r>
          </a:p>
          <a:p>
            <a:r>
              <a:rPr lang="en-US" sz="2400" dirty="0">
                <a:latin typeface="Corbel" panose="020B0503020204020204" pitchFamily="34" charset="0"/>
              </a:rPr>
              <a:t> </a:t>
            </a:r>
            <a:r>
              <a:rPr lang="en-US" sz="2400" dirty="0" smtClean="0">
                <a:latin typeface="Corbel" panose="020B0503020204020204" pitchFamily="34" charset="0"/>
              </a:rPr>
              <a:t>  </a:t>
            </a:r>
            <a:r>
              <a:rPr lang="en-US" sz="2400" b="0" dirty="0" smtClean="0">
                <a:latin typeface="Corbel" panose="020B0503020204020204" pitchFamily="34" charset="0"/>
              </a:rPr>
              <a:t>(Keep copy of Train-The-Trainer class certificate on file)</a:t>
            </a:r>
          </a:p>
          <a:p>
            <a:endParaRPr lang="en-US" sz="1000" b="0" dirty="0">
              <a:latin typeface="Corbel" panose="020B0503020204020204" pitchFamily="34" charset="0"/>
            </a:endParaRPr>
          </a:p>
          <a:p>
            <a:r>
              <a:rPr lang="en-US" sz="2400" b="0" dirty="0" smtClean="0">
                <a:latin typeface="Corbel" panose="020B0503020204020204" pitchFamily="34" charset="0"/>
              </a:rPr>
              <a:t>Training MUST be done annually</a:t>
            </a:r>
          </a:p>
          <a:p>
            <a:endParaRPr lang="en-US" sz="1000" dirty="0" smtClean="0">
              <a:latin typeface="Corbel" panose="020B0503020204020204" pitchFamily="34" charset="0"/>
            </a:endParaRPr>
          </a:p>
          <a:p>
            <a:r>
              <a:rPr lang="en-US" sz="2400" b="0" dirty="0" smtClean="0">
                <a:latin typeface="Corbel" panose="020B0503020204020204" pitchFamily="34" charset="0"/>
              </a:rPr>
              <a:t>Must keep Record of training for two </a:t>
            </a:r>
            <a:r>
              <a:rPr lang="en-US" sz="2400" b="0" dirty="0" smtClean="0">
                <a:latin typeface="Corbel" panose="020B0503020204020204" pitchFamily="34" charset="0"/>
              </a:rPr>
              <a:t> (2) years</a:t>
            </a:r>
            <a:r>
              <a:rPr lang="en-US" sz="2400" b="0" dirty="0" smtClean="0">
                <a:latin typeface="Corbel" panose="020B0503020204020204" pitchFamily="34" charset="0"/>
              </a:rPr>
              <a:t>:  </a:t>
            </a:r>
            <a:endParaRPr lang="en-US" sz="2400" b="0" dirty="0" smtClean="0">
              <a:latin typeface="Corbel" panose="020B0503020204020204" pitchFamily="34" charset="0"/>
            </a:endParaRPr>
          </a:p>
          <a:p>
            <a:r>
              <a:rPr lang="en-US" sz="2400" dirty="0" smtClean="0">
                <a:latin typeface="Corbel" panose="020B0503020204020204" pitchFamily="34" charset="0"/>
              </a:rPr>
              <a:t>     </a:t>
            </a:r>
            <a:r>
              <a:rPr lang="en-US" sz="2400" b="0" dirty="0" smtClean="0">
                <a:latin typeface="Corbel" panose="020B0503020204020204" pitchFamily="34" charset="0"/>
              </a:rPr>
              <a:t>Trainer’s </a:t>
            </a:r>
            <a:r>
              <a:rPr lang="en-US" sz="2400" b="0" dirty="0" smtClean="0">
                <a:latin typeface="Corbel" panose="020B0503020204020204" pitchFamily="34" charset="0"/>
              </a:rPr>
              <a:t>name and </a:t>
            </a:r>
            <a:r>
              <a:rPr lang="en-US" sz="2400" b="0" dirty="0" smtClean="0">
                <a:latin typeface="Corbel" panose="020B0503020204020204" pitchFamily="34" charset="0"/>
              </a:rPr>
              <a:t>qualifications</a:t>
            </a:r>
          </a:p>
          <a:p>
            <a:r>
              <a:rPr lang="en-US" sz="2400" b="0" dirty="0">
                <a:latin typeface="Corbel" panose="020B0503020204020204" pitchFamily="34" charset="0"/>
              </a:rPr>
              <a:t> </a:t>
            </a:r>
            <a:r>
              <a:rPr lang="en-US" sz="2400" b="0" dirty="0" smtClean="0">
                <a:latin typeface="Corbel" panose="020B0503020204020204" pitchFamily="34" charset="0"/>
              </a:rPr>
              <a:t>    Date </a:t>
            </a:r>
          </a:p>
          <a:p>
            <a:r>
              <a:rPr lang="en-US" sz="2400" b="0" dirty="0">
                <a:latin typeface="Corbel" panose="020B0503020204020204" pitchFamily="34" charset="0"/>
              </a:rPr>
              <a:t> </a:t>
            </a:r>
            <a:r>
              <a:rPr lang="en-US" sz="2400" b="0" dirty="0" smtClean="0">
                <a:latin typeface="Corbel" panose="020B0503020204020204" pitchFamily="34" charset="0"/>
              </a:rPr>
              <a:t>    </a:t>
            </a:r>
            <a:r>
              <a:rPr lang="en-US" sz="2400" b="0" dirty="0" smtClean="0">
                <a:latin typeface="Corbel" panose="020B0503020204020204" pitchFamily="34" charset="0"/>
              </a:rPr>
              <a:t>Trainee’s </a:t>
            </a:r>
            <a:r>
              <a:rPr lang="en-US" sz="2400" b="0" dirty="0" smtClean="0">
                <a:latin typeface="Corbel" panose="020B0503020204020204" pitchFamily="34" charset="0"/>
              </a:rPr>
              <a:t>name and </a:t>
            </a:r>
            <a:r>
              <a:rPr lang="en-US" sz="2400" b="0" dirty="0" smtClean="0">
                <a:latin typeface="Corbel" panose="020B0503020204020204" pitchFamily="34" charset="0"/>
              </a:rPr>
              <a:t>signature</a:t>
            </a:r>
          </a:p>
          <a:p>
            <a:r>
              <a:rPr lang="en-US" sz="2400" b="0" dirty="0">
                <a:latin typeface="Corbel" panose="020B0503020204020204" pitchFamily="34" charset="0"/>
              </a:rPr>
              <a:t> </a:t>
            </a:r>
            <a:r>
              <a:rPr lang="en-US" sz="2400" b="0" dirty="0" smtClean="0">
                <a:latin typeface="Corbel" panose="020B0503020204020204" pitchFamily="34" charset="0"/>
              </a:rPr>
              <a:t>    </a:t>
            </a:r>
            <a:r>
              <a:rPr lang="en-US" sz="2400" b="0" dirty="0" smtClean="0">
                <a:latin typeface="Corbel" panose="020B0503020204020204" pitchFamily="34" charset="0"/>
              </a:rPr>
              <a:t>How </a:t>
            </a:r>
            <a:r>
              <a:rPr lang="en-US" sz="2400" b="0" dirty="0" smtClean="0">
                <a:latin typeface="Corbel" panose="020B0503020204020204" pitchFamily="34" charset="0"/>
              </a:rPr>
              <a:t>training was conducted (DVD, flip chart</a:t>
            </a:r>
            <a:r>
              <a:rPr lang="en-US" sz="2400" b="0" dirty="0" smtClean="0">
                <a:latin typeface="Corbel" panose="020B0503020204020204" pitchFamily="34" charset="0"/>
              </a:rPr>
              <a:t>)</a:t>
            </a:r>
          </a:p>
          <a:p>
            <a:r>
              <a:rPr lang="en-US" sz="2400" dirty="0" smtClean="0">
                <a:latin typeface="Corbel" panose="020B0503020204020204" pitchFamily="34" charset="0"/>
              </a:rPr>
              <a:t>  </a:t>
            </a:r>
            <a:r>
              <a:rPr lang="en-US" sz="2800" u="sng" dirty="0" smtClean="0">
                <a:latin typeface="Corbel" panose="020B0503020204020204" pitchFamily="34" charset="0"/>
              </a:rPr>
              <a:t>TRAINING MUST BE DONE PRIOR TO ANY WORKER RELATED DUTIES!!!</a:t>
            </a:r>
            <a:endParaRPr lang="en-US" sz="2800" u="sng" dirty="0">
              <a:latin typeface="Corbel" panose="020B0503020204020204" pitchFamily="34" charset="0"/>
            </a:endParaRPr>
          </a:p>
          <a:p>
            <a:endParaRPr lang="en-US" sz="2400" dirty="0" smtClean="0">
              <a:latin typeface="Corbel" panose="020B0503020204020204" pitchFamily="34" charset="0"/>
            </a:endParaRPr>
          </a:p>
          <a:p>
            <a:endParaRPr lang="en-US" sz="1800" b="0" u="sng" dirty="0" smtClean="0">
              <a:latin typeface="Corbel" panose="020B0503020204020204" pitchFamily="34" charset="0"/>
            </a:endParaRPr>
          </a:p>
          <a:p>
            <a:r>
              <a:rPr lang="en-US" sz="1800" dirty="0"/>
              <a:t> </a:t>
            </a:r>
            <a:r>
              <a:rPr lang="en-US" sz="1800" dirty="0" smtClean="0"/>
              <a:t>                                                                                                                                                </a:t>
            </a:r>
            <a:endParaRPr lang="en-US" sz="1800" dirty="0"/>
          </a:p>
        </p:txBody>
      </p:sp>
      <p:pic>
        <p:nvPicPr>
          <p:cNvPr id="6146" name="Picture 2" descr="C:\Users\lrocco\AppData\Local\Microsoft\Windows\Temporary Internet Files\Content.IE5\K1GDQPKS\rubric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148" y="2667000"/>
            <a:ext cx="2212852" cy="172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7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TRAINING 2017/2018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334000"/>
          </a:xfrm>
        </p:spPr>
        <p:txBody>
          <a:bodyPr>
            <a:normAutofit fontScale="40000" lnSpcReduction="20000"/>
          </a:bodyPr>
          <a:lstStyle/>
          <a:p>
            <a:pPr marL="457200" indent="-457200"/>
            <a:r>
              <a:rPr lang="en-US" altLang="en-US" sz="6000" b="0" u="sng" dirty="0">
                <a:latin typeface="Corbel" pitchFamily="34" charset="0"/>
              </a:rPr>
              <a:t>2017</a:t>
            </a:r>
          </a:p>
          <a:p>
            <a:pPr marL="457200" indent="-457200"/>
            <a:r>
              <a:rPr lang="en-US" altLang="en-US" sz="6000" b="0" dirty="0">
                <a:latin typeface="Corbel" pitchFamily="34" charset="0"/>
              </a:rPr>
              <a:t>  1.Provide training to ALL workers/handlers prior to them starting work</a:t>
            </a:r>
          </a:p>
          <a:p>
            <a:pPr marL="457200" indent="-457200"/>
            <a:r>
              <a:rPr lang="en-US" altLang="en-US" sz="6000" b="0" dirty="0">
                <a:latin typeface="Corbel" pitchFamily="34" charset="0"/>
              </a:rPr>
              <a:t>  2.Be sure that trainer has Private Certification License OR has attended the train the trainer course</a:t>
            </a:r>
          </a:p>
          <a:p>
            <a:pPr marL="457200" indent="-457200"/>
            <a:r>
              <a:rPr lang="en-US" altLang="en-US" sz="6000" b="0" dirty="0">
                <a:latin typeface="Corbel" pitchFamily="34" charset="0"/>
              </a:rPr>
              <a:t>  3. Use </a:t>
            </a:r>
            <a:r>
              <a:rPr lang="en-US" altLang="en-US" sz="6000" u="sng" dirty="0" smtClean="0">
                <a:latin typeface="Corbel" pitchFamily="34" charset="0"/>
              </a:rPr>
              <a:t>NEW</a:t>
            </a:r>
            <a:r>
              <a:rPr lang="en-US" altLang="en-US" sz="6000" b="0" dirty="0" smtClean="0">
                <a:latin typeface="Corbel" pitchFamily="34" charset="0"/>
              </a:rPr>
              <a:t> </a:t>
            </a:r>
            <a:r>
              <a:rPr lang="en-US" altLang="en-US" sz="6000" b="0" dirty="0">
                <a:latin typeface="Corbel" pitchFamily="34" charset="0"/>
              </a:rPr>
              <a:t>training materials</a:t>
            </a:r>
          </a:p>
          <a:p>
            <a:pPr marL="457200" indent="-457200"/>
            <a:r>
              <a:rPr lang="en-US" altLang="en-US" sz="6000" b="0" dirty="0">
                <a:latin typeface="Corbel" pitchFamily="34" charset="0"/>
              </a:rPr>
              <a:t> 4. Obtain a record of the training:</a:t>
            </a:r>
          </a:p>
          <a:p>
            <a:pPr marL="457200" indent="-457200"/>
            <a:r>
              <a:rPr lang="en-US" altLang="en-US" sz="6000" b="0" dirty="0">
                <a:latin typeface="Corbel" pitchFamily="34" charset="0"/>
              </a:rPr>
              <a:t>	-Individual name &amp; signature</a:t>
            </a:r>
          </a:p>
          <a:p>
            <a:pPr marL="457200" indent="-457200"/>
            <a:r>
              <a:rPr lang="en-US" altLang="en-US" sz="6000" b="0" dirty="0">
                <a:latin typeface="Corbel" pitchFamily="34" charset="0"/>
              </a:rPr>
              <a:t>	-Trainer name &amp; qualification</a:t>
            </a:r>
          </a:p>
          <a:p>
            <a:pPr marL="457200" indent="-457200"/>
            <a:r>
              <a:rPr lang="en-US" altLang="en-US" sz="6000" b="0" dirty="0">
                <a:latin typeface="Corbel" pitchFamily="34" charset="0"/>
              </a:rPr>
              <a:t>	-Date of training</a:t>
            </a:r>
          </a:p>
          <a:p>
            <a:pPr marL="457200" indent="-457200"/>
            <a:r>
              <a:rPr lang="en-US" altLang="en-US" sz="6000" b="0" dirty="0">
                <a:latin typeface="Corbel" pitchFamily="34" charset="0"/>
              </a:rPr>
              <a:t>	-Employer Name</a:t>
            </a:r>
          </a:p>
          <a:p>
            <a:pPr marL="457200" indent="-457200"/>
            <a:r>
              <a:rPr lang="en-US" altLang="en-US" sz="6000" b="0" dirty="0">
                <a:latin typeface="Corbel" pitchFamily="34" charset="0"/>
              </a:rPr>
              <a:t>	-How training was </a:t>
            </a:r>
            <a:r>
              <a:rPr lang="en-US" altLang="en-US" sz="6000" b="0" dirty="0" smtClean="0">
                <a:latin typeface="Corbel" pitchFamily="34" charset="0"/>
              </a:rPr>
              <a:t>given</a:t>
            </a:r>
          </a:p>
          <a:p>
            <a:pPr marL="457200" indent="-457200"/>
            <a:endParaRPr lang="en-US" altLang="en-US" sz="6000" b="0" dirty="0">
              <a:latin typeface="Corbel" pitchFamily="34" charset="0"/>
            </a:endParaRPr>
          </a:p>
          <a:p>
            <a:pPr marL="457200" indent="-457200"/>
            <a:r>
              <a:rPr lang="en-US" altLang="en-US" sz="6000" u="sng" dirty="0">
                <a:latin typeface="Corbel" pitchFamily="34" charset="0"/>
              </a:rPr>
              <a:t>Training video:     https://vimeo.com/215241678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021468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20940" cy="548640"/>
          </a:xfrm>
        </p:spPr>
        <p:txBody>
          <a:bodyPr/>
          <a:lstStyle/>
          <a:p>
            <a:pPr algn="ctr"/>
            <a:r>
              <a:rPr lang="en-US" u="sng" dirty="0" smtClean="0"/>
              <a:t>Central display location changes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26861"/>
            <a:ext cx="7810500" cy="5045339"/>
          </a:xfrm>
        </p:spPr>
        <p:txBody>
          <a:bodyPr>
            <a:normAutofit/>
          </a:bodyPr>
          <a:lstStyle/>
          <a:p>
            <a:r>
              <a:rPr lang="en-US" sz="2400" b="0" dirty="0" smtClean="0">
                <a:latin typeface="Corbel" panose="020B0503020204020204" pitchFamily="34" charset="0"/>
              </a:rPr>
              <a:t>New Safety Poster (2018)</a:t>
            </a:r>
          </a:p>
          <a:p>
            <a:endParaRPr lang="en-US" sz="1000" b="0" dirty="0">
              <a:latin typeface="Corbel" panose="020B0503020204020204" pitchFamily="34" charset="0"/>
            </a:endParaRPr>
          </a:p>
          <a:p>
            <a:r>
              <a:rPr lang="en-US" altLang="en-US" sz="2400" b="0" dirty="0">
                <a:latin typeface="Corbel" panose="020B0503020204020204" pitchFamily="34" charset="0"/>
              </a:rPr>
              <a:t>Application records must include start and end time of </a:t>
            </a:r>
            <a:r>
              <a:rPr lang="en-US" altLang="en-US" sz="2400" b="0" dirty="0" smtClean="0">
                <a:latin typeface="Corbel" panose="020B0503020204020204" pitchFamily="34" charset="0"/>
              </a:rPr>
              <a:t>application</a:t>
            </a:r>
          </a:p>
          <a:p>
            <a:endParaRPr lang="en-US" altLang="en-US" sz="1000" b="0" dirty="0" smtClean="0">
              <a:latin typeface="Corbel" panose="020B0503020204020204" pitchFamily="34" charset="0"/>
            </a:endParaRPr>
          </a:p>
          <a:p>
            <a:r>
              <a:rPr lang="en-US" sz="2400" b="0" dirty="0">
                <a:latin typeface="Corbel" panose="020B0503020204020204" pitchFamily="34" charset="0"/>
              </a:rPr>
              <a:t>SDS for all pesticides applied </a:t>
            </a:r>
            <a:r>
              <a:rPr lang="en-US" sz="2400" b="0" dirty="0" smtClean="0">
                <a:latin typeface="Corbel" panose="020B0503020204020204" pitchFamily="34" charset="0"/>
              </a:rPr>
              <a:t>must </a:t>
            </a:r>
            <a:r>
              <a:rPr lang="en-US" sz="2400" b="0" dirty="0">
                <a:latin typeface="Corbel" panose="020B0503020204020204" pitchFamily="34" charset="0"/>
              </a:rPr>
              <a:t>be kept in a </a:t>
            </a:r>
            <a:endParaRPr lang="en-US" sz="2400" b="0" dirty="0" smtClean="0">
              <a:latin typeface="Corbel" panose="020B0503020204020204" pitchFamily="34" charset="0"/>
            </a:endParaRPr>
          </a:p>
          <a:p>
            <a:r>
              <a:rPr lang="en-US" sz="2400" b="0" dirty="0" smtClean="0">
                <a:latin typeface="Corbel" panose="020B0503020204020204" pitchFamily="34" charset="0"/>
              </a:rPr>
              <a:t>    location accessible </a:t>
            </a:r>
            <a:r>
              <a:rPr lang="en-US" sz="2400" b="0" dirty="0">
                <a:latin typeface="Corbel" panose="020B0503020204020204" pitchFamily="34" charset="0"/>
              </a:rPr>
              <a:t>to workers and handlers</a:t>
            </a:r>
          </a:p>
          <a:p>
            <a:r>
              <a:rPr lang="en-US" sz="2400" b="0" dirty="0" smtClean="0">
                <a:latin typeface="Corbel" panose="020B0503020204020204" pitchFamily="34" charset="0"/>
              </a:rPr>
              <a:t>     (</a:t>
            </a:r>
            <a:r>
              <a:rPr lang="en-US" sz="2400" b="0" dirty="0">
                <a:latin typeface="Corbel" panose="020B0503020204020204" pitchFamily="34" charset="0"/>
              </a:rPr>
              <a:t>Central Location Display Area)</a:t>
            </a:r>
          </a:p>
          <a:p>
            <a:endParaRPr lang="en-US" sz="1000" b="0" dirty="0">
              <a:latin typeface="Corbel" panose="020B0503020204020204" pitchFamily="34" charset="0"/>
            </a:endParaRPr>
          </a:p>
          <a:p>
            <a:r>
              <a:rPr lang="en-US" sz="2400" b="0" dirty="0">
                <a:latin typeface="Corbel" panose="020B0503020204020204" pitchFamily="34" charset="0"/>
              </a:rPr>
              <a:t>These SDS have to be kept for </a:t>
            </a:r>
            <a:r>
              <a:rPr lang="en-US" sz="2400" b="0" dirty="0" smtClean="0">
                <a:latin typeface="Corbel" panose="020B0503020204020204" pitchFamily="34" charset="0"/>
              </a:rPr>
              <a:t>TWO (2) </a:t>
            </a:r>
            <a:r>
              <a:rPr lang="en-US" sz="2400" b="0" dirty="0">
                <a:latin typeface="Corbel" panose="020B0503020204020204" pitchFamily="34" charset="0"/>
              </a:rPr>
              <a:t>years </a:t>
            </a:r>
          </a:p>
          <a:p>
            <a:endParaRPr lang="en-US" sz="2400" b="0" dirty="0">
              <a:latin typeface="Corbel" panose="020B0503020204020204" pitchFamily="34" charset="0"/>
            </a:endParaRPr>
          </a:p>
          <a:p>
            <a:endParaRPr lang="en-US" altLang="en-US" sz="2400" b="0" dirty="0"/>
          </a:p>
          <a:p>
            <a:endParaRPr lang="en-US" sz="2400" b="0" dirty="0"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419600"/>
            <a:ext cx="1676401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 descr="C:\Users\lrocco\AppData\Local\Microsoft\Windows\Temporary Internet Files\Content.IE5\80ZD8YOB\write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1430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222</TotalTime>
  <Words>987</Words>
  <Application>Microsoft Office PowerPoint</Application>
  <PresentationFormat>On-screen Show (4:3)</PresentationFormat>
  <Paragraphs>189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Angles</vt:lpstr>
      <vt:lpstr>Worker Protection Standard (wps)</vt:lpstr>
      <vt:lpstr>Worker Protection Standard</vt:lpstr>
      <vt:lpstr>WPS Changes Timeline</vt:lpstr>
      <vt:lpstr>When does wps kick in???</vt:lpstr>
      <vt:lpstr>YOU MUST comply if this is on the label</vt:lpstr>
      <vt:lpstr>The FIVE PARTS OF WPS</vt:lpstr>
      <vt:lpstr>Training</vt:lpstr>
      <vt:lpstr>TRAINING 2017/2018</vt:lpstr>
      <vt:lpstr>Central display location changes</vt:lpstr>
      <vt:lpstr>NEW Posting Requirements</vt:lpstr>
      <vt:lpstr>New Respirator Requirements</vt:lpstr>
      <vt:lpstr>Medical EVALUATION</vt:lpstr>
      <vt:lpstr>Respirator training and Fit test</vt:lpstr>
      <vt:lpstr>Decontamination Supplies</vt:lpstr>
      <vt:lpstr>Application exclusion zone (AEZ)</vt:lpstr>
      <vt:lpstr>Best Management practices</vt:lpstr>
      <vt:lpstr>BEST MANAGEMENT PRACTICES cONTINUED</vt:lpstr>
      <vt:lpstr>STORAGE</vt:lpstr>
      <vt:lpstr>Questions???</vt:lpstr>
    </vt:vector>
  </TitlesOfParts>
  <Company>EOEEA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 Protection Standard Key Changes</dc:title>
  <dc:creator>lrocco</dc:creator>
  <cp:lastModifiedBy>lrocco</cp:lastModifiedBy>
  <cp:revision>28</cp:revision>
  <dcterms:created xsi:type="dcterms:W3CDTF">2017-02-21T13:39:59Z</dcterms:created>
  <dcterms:modified xsi:type="dcterms:W3CDTF">2017-08-17T15:50:21Z</dcterms:modified>
</cp:coreProperties>
</file>